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aleway"/>
      <p:regular r:id="rId32"/>
      <p:bold r:id="rId33"/>
      <p:italic r:id="rId34"/>
      <p:boldItalic r:id="rId35"/>
    </p:embeddedFont>
    <p:embeddedFont>
      <p:font typeface="Poppins"/>
      <p:regular r:id="rId36"/>
      <p:bold r:id="rId37"/>
      <p:italic r:id="rId38"/>
      <p:boldItalic r:id="rId39"/>
    </p:embeddedFont>
    <p:embeddedFont>
      <p:font typeface="Barlow SemiBol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ggk2bTL2valq935AElhb1rskCu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SemiBold-regular.fntdata"/><Relationship Id="rId20" Type="http://schemas.openxmlformats.org/officeDocument/2006/relationships/slide" Target="slides/slide16.xml"/><Relationship Id="rId42" Type="http://schemas.openxmlformats.org/officeDocument/2006/relationships/font" Target="fonts/BarlowSemiBold-italic.fntdata"/><Relationship Id="rId41" Type="http://schemas.openxmlformats.org/officeDocument/2006/relationships/font" Target="fonts/BarlowSemiBold-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BarlowSemiBold-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bold.fntdata"/><Relationship Id="rId10" Type="http://schemas.openxmlformats.org/officeDocument/2006/relationships/slide" Target="slides/slide6.xml"/><Relationship Id="rId32" Type="http://schemas.openxmlformats.org/officeDocument/2006/relationships/font" Target="fonts/Raleway-regular.fntdata"/><Relationship Id="rId13" Type="http://schemas.openxmlformats.org/officeDocument/2006/relationships/slide" Target="slides/slide9.xml"/><Relationship Id="rId35" Type="http://schemas.openxmlformats.org/officeDocument/2006/relationships/font" Target="fonts/Raleway-boldItalic.fntdata"/><Relationship Id="rId12" Type="http://schemas.openxmlformats.org/officeDocument/2006/relationships/slide" Target="slides/slide8.xml"/><Relationship Id="rId34" Type="http://schemas.openxmlformats.org/officeDocument/2006/relationships/font" Target="fonts/Raleway-italic.fntdata"/><Relationship Id="rId15" Type="http://schemas.openxmlformats.org/officeDocument/2006/relationships/slide" Target="slides/slide11.xml"/><Relationship Id="rId37" Type="http://schemas.openxmlformats.org/officeDocument/2006/relationships/font" Target="fonts/Poppins-bold.fntdata"/><Relationship Id="rId14" Type="http://schemas.openxmlformats.org/officeDocument/2006/relationships/slide" Target="slides/slide10.xml"/><Relationship Id="rId36" Type="http://schemas.openxmlformats.org/officeDocument/2006/relationships/font" Target="fonts/Poppins-regular.fntdata"/><Relationship Id="rId17" Type="http://schemas.openxmlformats.org/officeDocument/2006/relationships/slide" Target="slides/slide13.xml"/><Relationship Id="rId39" Type="http://schemas.openxmlformats.org/officeDocument/2006/relationships/font" Target="fonts/Poppins-boldItalic.fntdata"/><Relationship Id="rId16" Type="http://schemas.openxmlformats.org/officeDocument/2006/relationships/slide" Target="slides/slide12.xml"/><Relationship Id="rId38" Type="http://schemas.openxmlformats.org/officeDocument/2006/relationships/font" Target="fonts/Poppi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1pPr>
            <a:lvl2pPr indent="-228600" lvl="1" marL="91440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2pPr>
            <a:lvl3pPr indent="-228600" lvl="2" marL="137160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3pPr>
            <a:lvl4pPr indent="-228600" lvl="3" marL="182880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4pPr>
            <a:lvl5pPr indent="-228600" lvl="4" marL="228600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085f0d9e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3085f0d9e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085f0d9eb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3085f0d9e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085f0d9eb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3085f0d9eb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085f0d9eb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3085f0d9eb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085f0d9e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3085f0d9eb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085f0d9eb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3085f0d9eb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085f0d9eb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3085f0d9e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085f0d9eb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3085f0d9eb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085f0d9eb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3085f0d9eb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085f0d9eb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3085f0d9eb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085f0d9eb_0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3085f0d9eb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085f0d9eb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13085f0d9eb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085f0d9eb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3085f0d9eb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085f0d9eb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3085f0d9eb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085f0d9e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13085f0d9e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085f0d9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3085f0d9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085f0d9e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3085f0d9e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3" name="Shape 13"/>
        <p:cNvGrpSpPr/>
        <p:nvPr/>
      </p:nvGrpSpPr>
      <p:grpSpPr>
        <a:xfrm>
          <a:off x="0" y="0"/>
          <a:ext cx="0" cy="0"/>
          <a:chOff x="0" y="0"/>
          <a:chExt cx="0" cy="0"/>
        </a:xfrm>
      </p:grpSpPr>
      <p:sp>
        <p:nvSpPr>
          <p:cNvPr id="14" name="Google Shape;14;p12"/>
          <p:cNvSpPr/>
          <p:nvPr/>
        </p:nvSpPr>
        <p:spPr>
          <a:xfrm>
            <a:off x="0" y="0"/>
            <a:ext cx="12192000" cy="6358270"/>
          </a:xfrm>
          <a:prstGeom prst="rect">
            <a:avLst/>
          </a:prstGeom>
          <a:solidFill>
            <a:srgbClr val="1028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12"/>
          <p:cNvSpPr txBox="1"/>
          <p:nvPr>
            <p:ph idx="1" type="body"/>
          </p:nvPr>
        </p:nvSpPr>
        <p:spPr>
          <a:xfrm>
            <a:off x="996950" y="2974578"/>
            <a:ext cx="10198100" cy="9088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rgbClr val="102839"/>
              </a:buClr>
              <a:buSzPts val="6600"/>
              <a:buFont typeface="Arial"/>
              <a:buNone/>
              <a:defRPr b="1" i="0" sz="6600" u="none" cap="none" strike="noStrike">
                <a:solidFill>
                  <a:srgbClr val="102839"/>
                </a:solidFill>
                <a:latin typeface="Raleway"/>
                <a:ea typeface="Raleway"/>
                <a:cs typeface="Raleway"/>
                <a:sym typeface="Raleway"/>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12"/>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rgbClr val="102839"/>
                </a:solidFill>
                <a:latin typeface="Arial"/>
                <a:ea typeface="Arial"/>
                <a:cs typeface="Arial"/>
                <a:sym typeface="Arial"/>
              </a:defRPr>
            </a:lvl1pPr>
            <a:lvl2pPr indent="0" lvl="1" marL="0" algn="l">
              <a:spcBef>
                <a:spcPts val="0"/>
              </a:spcBef>
              <a:buNone/>
              <a:defRPr b="0" i="0" sz="1200" u="none" cap="none" strike="noStrike">
                <a:solidFill>
                  <a:srgbClr val="102839"/>
                </a:solidFill>
                <a:latin typeface="Arial"/>
                <a:ea typeface="Arial"/>
                <a:cs typeface="Arial"/>
                <a:sym typeface="Arial"/>
              </a:defRPr>
            </a:lvl2pPr>
            <a:lvl3pPr indent="0" lvl="2" marL="0" algn="l">
              <a:spcBef>
                <a:spcPts val="0"/>
              </a:spcBef>
              <a:buNone/>
              <a:defRPr b="0" i="0" sz="1200" u="none" cap="none" strike="noStrike">
                <a:solidFill>
                  <a:srgbClr val="102839"/>
                </a:solidFill>
                <a:latin typeface="Arial"/>
                <a:ea typeface="Arial"/>
                <a:cs typeface="Arial"/>
                <a:sym typeface="Arial"/>
              </a:defRPr>
            </a:lvl3pPr>
            <a:lvl4pPr indent="0" lvl="3" marL="0" algn="l">
              <a:spcBef>
                <a:spcPts val="0"/>
              </a:spcBef>
              <a:buNone/>
              <a:defRPr b="0" i="0" sz="1200" u="none" cap="none" strike="noStrike">
                <a:solidFill>
                  <a:srgbClr val="102839"/>
                </a:solidFill>
                <a:latin typeface="Arial"/>
                <a:ea typeface="Arial"/>
                <a:cs typeface="Arial"/>
                <a:sym typeface="Arial"/>
              </a:defRPr>
            </a:lvl4pPr>
            <a:lvl5pPr indent="0" lvl="4" marL="0" algn="l">
              <a:spcBef>
                <a:spcPts val="0"/>
              </a:spcBef>
              <a:buNone/>
              <a:defRPr b="0" i="0" sz="1200" u="none" cap="none" strike="noStrike">
                <a:solidFill>
                  <a:srgbClr val="102839"/>
                </a:solidFill>
                <a:latin typeface="Arial"/>
                <a:ea typeface="Arial"/>
                <a:cs typeface="Arial"/>
                <a:sym typeface="Arial"/>
              </a:defRPr>
            </a:lvl5pPr>
            <a:lvl6pPr indent="0" lvl="5" marL="0" algn="l">
              <a:spcBef>
                <a:spcPts val="0"/>
              </a:spcBef>
              <a:buNone/>
              <a:defRPr b="0" i="0" sz="1200" u="none" cap="none" strike="noStrike">
                <a:solidFill>
                  <a:srgbClr val="102839"/>
                </a:solidFill>
                <a:latin typeface="Arial"/>
                <a:ea typeface="Arial"/>
                <a:cs typeface="Arial"/>
                <a:sym typeface="Arial"/>
              </a:defRPr>
            </a:lvl6pPr>
            <a:lvl7pPr indent="0" lvl="6" marL="0" algn="l">
              <a:spcBef>
                <a:spcPts val="0"/>
              </a:spcBef>
              <a:buNone/>
              <a:defRPr b="0" i="0" sz="1200" u="none" cap="none" strike="noStrike">
                <a:solidFill>
                  <a:srgbClr val="102839"/>
                </a:solidFill>
                <a:latin typeface="Arial"/>
                <a:ea typeface="Arial"/>
                <a:cs typeface="Arial"/>
                <a:sym typeface="Arial"/>
              </a:defRPr>
            </a:lvl7pPr>
            <a:lvl8pPr indent="0" lvl="7" marL="0" algn="l">
              <a:spcBef>
                <a:spcPts val="0"/>
              </a:spcBef>
              <a:buNone/>
              <a:defRPr b="0" i="0" sz="1200" u="none" cap="none" strike="noStrike">
                <a:solidFill>
                  <a:srgbClr val="102839"/>
                </a:solidFill>
                <a:latin typeface="Arial"/>
                <a:ea typeface="Arial"/>
                <a:cs typeface="Arial"/>
                <a:sym typeface="Arial"/>
              </a:defRPr>
            </a:lvl8pPr>
            <a:lvl9pPr indent="0" lvl="8" marL="0" algn="l">
              <a:spcBef>
                <a:spcPts val="0"/>
              </a:spcBef>
              <a:buNone/>
              <a:defRPr b="0" i="0" sz="1200" u="none" cap="none" strike="noStrike">
                <a:solidFill>
                  <a:srgbClr val="10283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17" name="Shape 17"/>
        <p:cNvGrpSpPr/>
        <p:nvPr/>
      </p:nvGrpSpPr>
      <p:grpSpPr>
        <a:xfrm>
          <a:off x="0" y="0"/>
          <a:ext cx="0" cy="0"/>
          <a:chOff x="0" y="0"/>
          <a:chExt cx="0" cy="0"/>
        </a:xfrm>
      </p:grpSpPr>
      <p:sp>
        <p:nvSpPr>
          <p:cNvPr id="18" name="Google Shape;18;p13"/>
          <p:cNvSpPr/>
          <p:nvPr/>
        </p:nvSpPr>
        <p:spPr>
          <a:xfrm>
            <a:off x="0" y="0"/>
            <a:ext cx="12192000" cy="63582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13"/>
          <p:cNvSpPr txBox="1"/>
          <p:nvPr>
            <p:ph idx="1" type="body"/>
          </p:nvPr>
        </p:nvSpPr>
        <p:spPr>
          <a:xfrm>
            <a:off x="996950" y="2974578"/>
            <a:ext cx="10198100" cy="9088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rgbClr val="102839"/>
              </a:buClr>
              <a:buSzPts val="6600"/>
              <a:buFont typeface="Arial"/>
              <a:buNone/>
              <a:defRPr b="1" i="0" sz="6600" u="none" cap="none" strike="noStrike">
                <a:solidFill>
                  <a:srgbClr val="102839"/>
                </a:solidFill>
                <a:latin typeface="Raleway"/>
                <a:ea typeface="Raleway"/>
                <a:cs typeface="Raleway"/>
                <a:sym typeface="Raleway"/>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 name="Google Shape;20;p13"/>
          <p:cNvSpPr/>
          <p:nvPr/>
        </p:nvSpPr>
        <p:spPr>
          <a:xfrm>
            <a:off x="0" y="6366933"/>
            <a:ext cx="12192000" cy="491067"/>
          </a:xfrm>
          <a:prstGeom prst="rect">
            <a:avLst/>
          </a:prstGeom>
          <a:solidFill>
            <a:srgbClr val="102839"/>
          </a:solidFill>
          <a:ln>
            <a:noFill/>
          </a:ln>
          <a:effectLst>
            <a:outerShdw blurRad="571500" rotWithShape="0" dir="162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v4 Petrelli Previtera, LLC1 NO LINE No Sub.png" id="21" name="Google Shape;21;p13"/>
          <p:cNvPicPr preferRelativeResize="0"/>
          <p:nvPr/>
        </p:nvPicPr>
        <p:blipFill rotWithShape="1">
          <a:blip r:embed="rId2">
            <a:alphaModFix/>
          </a:blip>
          <a:srcRect b="0" l="0" r="0" t="0"/>
          <a:stretch/>
        </p:blipFill>
        <p:spPr>
          <a:xfrm>
            <a:off x="10407954" y="6417540"/>
            <a:ext cx="1549583" cy="381846"/>
          </a:xfrm>
          <a:prstGeom prst="rect">
            <a:avLst/>
          </a:prstGeom>
          <a:noFill/>
          <a:ln>
            <a:noFill/>
          </a:ln>
        </p:spPr>
      </p:pic>
      <p:pic>
        <p:nvPicPr>
          <p:cNvPr descr="v4 Petrelli Previtera, LLC1 NO LINE No Sub.png" id="22" name="Google Shape;22;p13"/>
          <p:cNvPicPr preferRelativeResize="0"/>
          <p:nvPr/>
        </p:nvPicPr>
        <p:blipFill rotWithShape="1">
          <a:blip r:embed="rId3">
            <a:alphaModFix/>
          </a:blip>
          <a:srcRect b="613" l="27797" r="0" t="0"/>
          <a:stretch/>
        </p:blipFill>
        <p:spPr>
          <a:xfrm>
            <a:off x="10838688" y="6428549"/>
            <a:ext cx="1118849" cy="379500"/>
          </a:xfrm>
          <a:prstGeom prst="rect">
            <a:avLst/>
          </a:prstGeom>
          <a:noFill/>
          <a:ln>
            <a:noFill/>
          </a:ln>
        </p:spPr>
      </p:pic>
      <p:sp>
        <p:nvSpPr>
          <p:cNvPr id="23" name="Google Shape;23;p13"/>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lt1"/>
                </a:solidFill>
                <a:latin typeface="Arial"/>
                <a:ea typeface="Arial"/>
                <a:cs typeface="Arial"/>
                <a:sym typeface="Arial"/>
              </a:defRPr>
            </a:lvl1pPr>
            <a:lvl2pPr indent="0" lvl="1" marL="0" algn="l">
              <a:spcBef>
                <a:spcPts val="0"/>
              </a:spcBef>
              <a:buNone/>
              <a:defRPr b="0" i="0" sz="1200" u="none" cap="none" strike="noStrike">
                <a:solidFill>
                  <a:schemeClr val="lt1"/>
                </a:solidFill>
                <a:latin typeface="Arial"/>
                <a:ea typeface="Arial"/>
                <a:cs typeface="Arial"/>
                <a:sym typeface="Arial"/>
              </a:defRPr>
            </a:lvl2pPr>
            <a:lvl3pPr indent="0" lvl="2" marL="0" algn="l">
              <a:spcBef>
                <a:spcPts val="0"/>
              </a:spcBef>
              <a:buNone/>
              <a:defRPr b="0" i="0" sz="1200" u="none" cap="none" strike="noStrike">
                <a:solidFill>
                  <a:schemeClr val="lt1"/>
                </a:solidFill>
                <a:latin typeface="Arial"/>
                <a:ea typeface="Arial"/>
                <a:cs typeface="Arial"/>
                <a:sym typeface="Arial"/>
              </a:defRPr>
            </a:lvl3pPr>
            <a:lvl4pPr indent="0" lvl="3" marL="0" algn="l">
              <a:spcBef>
                <a:spcPts val="0"/>
              </a:spcBef>
              <a:buNone/>
              <a:defRPr b="0" i="0" sz="1200" u="none" cap="none" strike="noStrike">
                <a:solidFill>
                  <a:schemeClr val="lt1"/>
                </a:solidFill>
                <a:latin typeface="Arial"/>
                <a:ea typeface="Arial"/>
                <a:cs typeface="Arial"/>
                <a:sym typeface="Arial"/>
              </a:defRPr>
            </a:lvl4pPr>
            <a:lvl5pPr indent="0" lvl="4" marL="0" algn="l">
              <a:spcBef>
                <a:spcPts val="0"/>
              </a:spcBef>
              <a:buNone/>
              <a:defRPr b="0" i="0" sz="1200" u="none" cap="none" strike="noStrike">
                <a:solidFill>
                  <a:schemeClr val="lt1"/>
                </a:solidFill>
                <a:latin typeface="Arial"/>
                <a:ea typeface="Arial"/>
                <a:cs typeface="Arial"/>
                <a:sym typeface="Arial"/>
              </a:defRPr>
            </a:lvl5pPr>
            <a:lvl6pPr indent="0" lvl="5" marL="0" algn="l">
              <a:spcBef>
                <a:spcPts val="0"/>
              </a:spcBef>
              <a:buNone/>
              <a:defRPr b="0" i="0" sz="1200" u="none" cap="none" strike="noStrike">
                <a:solidFill>
                  <a:schemeClr val="lt1"/>
                </a:solidFill>
                <a:latin typeface="Arial"/>
                <a:ea typeface="Arial"/>
                <a:cs typeface="Arial"/>
                <a:sym typeface="Arial"/>
              </a:defRPr>
            </a:lvl6pPr>
            <a:lvl7pPr indent="0" lvl="6" marL="0" algn="l">
              <a:spcBef>
                <a:spcPts val="0"/>
              </a:spcBef>
              <a:buNone/>
              <a:defRPr b="0" i="0" sz="1200" u="none" cap="none" strike="noStrike">
                <a:solidFill>
                  <a:schemeClr val="lt1"/>
                </a:solidFill>
                <a:latin typeface="Arial"/>
                <a:ea typeface="Arial"/>
                <a:cs typeface="Arial"/>
                <a:sym typeface="Arial"/>
              </a:defRPr>
            </a:lvl7pPr>
            <a:lvl8pPr indent="0" lvl="7" marL="0" algn="l">
              <a:spcBef>
                <a:spcPts val="0"/>
              </a:spcBef>
              <a:buNone/>
              <a:defRPr b="0" i="0" sz="1200" u="none" cap="none" strike="noStrike">
                <a:solidFill>
                  <a:schemeClr val="lt1"/>
                </a:solidFill>
                <a:latin typeface="Arial"/>
                <a:ea typeface="Arial"/>
                <a:cs typeface="Arial"/>
                <a:sym typeface="Arial"/>
              </a:defRPr>
            </a:lvl8pPr>
            <a:lvl9pPr indent="0" lvl="8" marL="0" algn="l">
              <a:spcBef>
                <a:spcPts val="0"/>
              </a:spcBef>
              <a:buNone/>
              <a:defRPr b="0" i="0" sz="12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14"/>
          <p:cNvSpPr/>
          <p:nvPr/>
        </p:nvSpPr>
        <p:spPr>
          <a:xfrm>
            <a:off x="0" y="-1"/>
            <a:ext cx="12192000" cy="1136073"/>
          </a:xfrm>
          <a:prstGeom prst="rect">
            <a:avLst/>
          </a:prstGeom>
          <a:solidFill>
            <a:srgbClr val="1028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14"/>
          <p:cNvSpPr/>
          <p:nvPr>
            <p:ph idx="2" type="pic"/>
          </p:nvPr>
        </p:nvSpPr>
        <p:spPr>
          <a:xfrm>
            <a:off x="0" y="0"/>
            <a:ext cx="12192000" cy="1136650"/>
          </a:xfrm>
          <a:prstGeom prst="round2SameRect">
            <a:avLst>
              <a:gd fmla="val 41045" name="adj1"/>
              <a:gd fmla="val 0" name="adj2"/>
            </a:avLst>
          </a:prstGeom>
          <a:noFill/>
          <a:ln>
            <a:noFill/>
          </a:ln>
        </p:spPr>
      </p:sp>
      <p:sp>
        <p:nvSpPr>
          <p:cNvPr id="27" name="Google Shape;27;p14"/>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400">
                <a:solidFill>
                  <a:srgbClr val="E8A432"/>
                </a:solidFill>
                <a:latin typeface="Arial"/>
                <a:ea typeface="Arial"/>
                <a:cs typeface="Arial"/>
                <a:sym typeface="Arial"/>
              </a:defRPr>
            </a:lvl1pPr>
            <a:lvl2pPr indent="0" lvl="1" marL="0" algn="l">
              <a:spcBef>
                <a:spcPts val="0"/>
              </a:spcBef>
              <a:buNone/>
              <a:defRPr sz="1400">
                <a:solidFill>
                  <a:srgbClr val="E8A432"/>
                </a:solidFill>
                <a:latin typeface="Arial"/>
                <a:ea typeface="Arial"/>
                <a:cs typeface="Arial"/>
                <a:sym typeface="Arial"/>
              </a:defRPr>
            </a:lvl2pPr>
            <a:lvl3pPr indent="0" lvl="2" marL="0" algn="l">
              <a:spcBef>
                <a:spcPts val="0"/>
              </a:spcBef>
              <a:buNone/>
              <a:defRPr sz="1400">
                <a:solidFill>
                  <a:srgbClr val="E8A432"/>
                </a:solidFill>
                <a:latin typeface="Arial"/>
                <a:ea typeface="Arial"/>
                <a:cs typeface="Arial"/>
                <a:sym typeface="Arial"/>
              </a:defRPr>
            </a:lvl3pPr>
            <a:lvl4pPr indent="0" lvl="3" marL="0" algn="l">
              <a:spcBef>
                <a:spcPts val="0"/>
              </a:spcBef>
              <a:buNone/>
              <a:defRPr sz="1400">
                <a:solidFill>
                  <a:srgbClr val="E8A432"/>
                </a:solidFill>
                <a:latin typeface="Arial"/>
                <a:ea typeface="Arial"/>
                <a:cs typeface="Arial"/>
                <a:sym typeface="Arial"/>
              </a:defRPr>
            </a:lvl4pPr>
            <a:lvl5pPr indent="0" lvl="4" marL="0" algn="l">
              <a:spcBef>
                <a:spcPts val="0"/>
              </a:spcBef>
              <a:buNone/>
              <a:defRPr sz="1400">
                <a:solidFill>
                  <a:srgbClr val="E8A432"/>
                </a:solidFill>
                <a:latin typeface="Arial"/>
                <a:ea typeface="Arial"/>
                <a:cs typeface="Arial"/>
                <a:sym typeface="Arial"/>
              </a:defRPr>
            </a:lvl5pPr>
            <a:lvl6pPr indent="0" lvl="5" marL="0" algn="l">
              <a:spcBef>
                <a:spcPts val="0"/>
              </a:spcBef>
              <a:buNone/>
              <a:defRPr sz="1400">
                <a:solidFill>
                  <a:srgbClr val="E8A432"/>
                </a:solidFill>
                <a:latin typeface="Arial"/>
                <a:ea typeface="Arial"/>
                <a:cs typeface="Arial"/>
                <a:sym typeface="Arial"/>
              </a:defRPr>
            </a:lvl6pPr>
            <a:lvl7pPr indent="0" lvl="6" marL="0" algn="l">
              <a:spcBef>
                <a:spcPts val="0"/>
              </a:spcBef>
              <a:buNone/>
              <a:defRPr sz="1400">
                <a:solidFill>
                  <a:srgbClr val="E8A432"/>
                </a:solidFill>
                <a:latin typeface="Arial"/>
                <a:ea typeface="Arial"/>
                <a:cs typeface="Arial"/>
                <a:sym typeface="Arial"/>
              </a:defRPr>
            </a:lvl7pPr>
            <a:lvl8pPr indent="0" lvl="7" marL="0" algn="l">
              <a:spcBef>
                <a:spcPts val="0"/>
              </a:spcBef>
              <a:buNone/>
              <a:defRPr sz="1400">
                <a:solidFill>
                  <a:srgbClr val="E8A432"/>
                </a:solidFill>
                <a:latin typeface="Arial"/>
                <a:ea typeface="Arial"/>
                <a:cs typeface="Arial"/>
                <a:sym typeface="Arial"/>
              </a:defRPr>
            </a:lvl8pPr>
            <a:lvl9pPr indent="0" lvl="8" marL="0" algn="l">
              <a:spcBef>
                <a:spcPts val="0"/>
              </a:spcBef>
              <a:buNone/>
              <a:defRPr sz="1400">
                <a:solidFill>
                  <a:srgbClr val="E8A43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28" name="Shape 28"/>
        <p:cNvGrpSpPr/>
        <p:nvPr/>
      </p:nvGrpSpPr>
      <p:grpSpPr>
        <a:xfrm>
          <a:off x="0" y="0"/>
          <a:ext cx="0" cy="0"/>
          <a:chOff x="0" y="0"/>
          <a:chExt cx="0" cy="0"/>
        </a:xfrm>
      </p:grpSpPr>
      <p:sp>
        <p:nvSpPr>
          <p:cNvPr id="29" name="Google Shape;29;p15"/>
          <p:cNvSpPr txBox="1"/>
          <p:nvPr>
            <p:ph idx="1" type="body"/>
          </p:nvPr>
        </p:nvSpPr>
        <p:spPr>
          <a:xfrm>
            <a:off x="858592" y="1454619"/>
            <a:ext cx="10156825" cy="127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1pPr>
            <a:lvl2pPr indent="-342900" lvl="1" marL="914400" marR="0" rtl="0" algn="l">
              <a:lnSpc>
                <a:spcPct val="100000"/>
              </a:lnSpc>
              <a:spcBef>
                <a:spcPts val="500"/>
              </a:spcBef>
              <a:spcAft>
                <a:spcPts val="0"/>
              </a:spcAft>
              <a:buClr>
                <a:srgbClr val="008BE0"/>
              </a:buClr>
              <a:buSzPts val="1800"/>
              <a:buFont typeface="Arial"/>
              <a:buChar char="•"/>
              <a:defRPr b="0" i="0" sz="1800" u="none" cap="none" strike="noStrike">
                <a:solidFill>
                  <a:schemeClr val="dk1"/>
                </a:solidFill>
                <a:latin typeface="Avenir"/>
                <a:ea typeface="Avenir"/>
                <a:cs typeface="Avenir"/>
                <a:sym typeface="Avenir"/>
              </a:defRPr>
            </a:lvl2pPr>
            <a:lvl3pPr indent="-342900" lvl="2" marL="1371600" marR="0" rtl="0" algn="l">
              <a:lnSpc>
                <a:spcPct val="100000"/>
              </a:lnSpc>
              <a:spcBef>
                <a:spcPts val="500"/>
              </a:spcBef>
              <a:spcAft>
                <a:spcPts val="0"/>
              </a:spcAft>
              <a:buClr>
                <a:srgbClr val="008BE0"/>
              </a:buClr>
              <a:buSzPts val="1800"/>
              <a:buFont typeface="Arial"/>
              <a:buChar char="•"/>
              <a:defRPr b="0" i="0" sz="1800" u="none" cap="none" strike="noStrike">
                <a:solidFill>
                  <a:schemeClr val="dk1"/>
                </a:solidFill>
                <a:latin typeface="Avenir"/>
                <a:ea typeface="Avenir"/>
                <a:cs typeface="Avenir"/>
                <a:sym typeface="Avenir"/>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30" name="Google Shape;30;p15"/>
          <p:cNvCxnSpPr/>
          <p:nvPr/>
        </p:nvCxnSpPr>
        <p:spPr>
          <a:xfrm>
            <a:off x="-31779" y="934669"/>
            <a:ext cx="8138160" cy="0"/>
          </a:xfrm>
          <a:prstGeom prst="straightConnector1">
            <a:avLst/>
          </a:prstGeom>
          <a:noFill/>
          <a:ln cap="rnd" cmpd="sng" w="25400">
            <a:solidFill>
              <a:srgbClr val="E8A432"/>
            </a:solidFill>
            <a:prstDash val="solid"/>
            <a:round/>
            <a:headEnd len="sm" w="sm" type="none"/>
            <a:tailEnd len="sm" w="sm" type="none"/>
          </a:ln>
        </p:spPr>
      </p:cxnSp>
      <p:sp>
        <p:nvSpPr>
          <p:cNvPr id="31" name="Google Shape;31;p15"/>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200">
                <a:solidFill>
                  <a:srgbClr val="102839"/>
                </a:solidFill>
                <a:latin typeface="Arial"/>
                <a:ea typeface="Arial"/>
                <a:cs typeface="Arial"/>
                <a:sym typeface="Arial"/>
              </a:defRPr>
            </a:lvl1pPr>
            <a:lvl2pPr indent="0" lvl="1" marL="0" algn="l">
              <a:spcBef>
                <a:spcPts val="0"/>
              </a:spcBef>
              <a:buNone/>
              <a:defRPr sz="1200">
                <a:solidFill>
                  <a:srgbClr val="102839"/>
                </a:solidFill>
                <a:latin typeface="Arial"/>
                <a:ea typeface="Arial"/>
                <a:cs typeface="Arial"/>
                <a:sym typeface="Arial"/>
              </a:defRPr>
            </a:lvl2pPr>
            <a:lvl3pPr indent="0" lvl="2" marL="0" algn="l">
              <a:spcBef>
                <a:spcPts val="0"/>
              </a:spcBef>
              <a:buNone/>
              <a:defRPr sz="1200">
                <a:solidFill>
                  <a:srgbClr val="102839"/>
                </a:solidFill>
                <a:latin typeface="Arial"/>
                <a:ea typeface="Arial"/>
                <a:cs typeface="Arial"/>
                <a:sym typeface="Arial"/>
              </a:defRPr>
            </a:lvl3pPr>
            <a:lvl4pPr indent="0" lvl="3" marL="0" algn="l">
              <a:spcBef>
                <a:spcPts val="0"/>
              </a:spcBef>
              <a:buNone/>
              <a:defRPr sz="1200">
                <a:solidFill>
                  <a:srgbClr val="102839"/>
                </a:solidFill>
                <a:latin typeface="Arial"/>
                <a:ea typeface="Arial"/>
                <a:cs typeface="Arial"/>
                <a:sym typeface="Arial"/>
              </a:defRPr>
            </a:lvl4pPr>
            <a:lvl5pPr indent="0" lvl="4" marL="0" algn="l">
              <a:spcBef>
                <a:spcPts val="0"/>
              </a:spcBef>
              <a:buNone/>
              <a:defRPr sz="1200">
                <a:solidFill>
                  <a:srgbClr val="102839"/>
                </a:solidFill>
                <a:latin typeface="Arial"/>
                <a:ea typeface="Arial"/>
                <a:cs typeface="Arial"/>
                <a:sym typeface="Arial"/>
              </a:defRPr>
            </a:lvl5pPr>
            <a:lvl6pPr indent="0" lvl="5" marL="0" algn="l">
              <a:spcBef>
                <a:spcPts val="0"/>
              </a:spcBef>
              <a:buNone/>
              <a:defRPr sz="1200">
                <a:solidFill>
                  <a:srgbClr val="102839"/>
                </a:solidFill>
                <a:latin typeface="Arial"/>
                <a:ea typeface="Arial"/>
                <a:cs typeface="Arial"/>
                <a:sym typeface="Arial"/>
              </a:defRPr>
            </a:lvl6pPr>
            <a:lvl7pPr indent="0" lvl="6" marL="0" algn="l">
              <a:spcBef>
                <a:spcPts val="0"/>
              </a:spcBef>
              <a:buNone/>
              <a:defRPr sz="1200">
                <a:solidFill>
                  <a:srgbClr val="102839"/>
                </a:solidFill>
                <a:latin typeface="Arial"/>
                <a:ea typeface="Arial"/>
                <a:cs typeface="Arial"/>
                <a:sym typeface="Arial"/>
              </a:defRPr>
            </a:lvl7pPr>
            <a:lvl8pPr indent="0" lvl="7" marL="0" algn="l">
              <a:spcBef>
                <a:spcPts val="0"/>
              </a:spcBef>
              <a:buNone/>
              <a:defRPr sz="1200">
                <a:solidFill>
                  <a:srgbClr val="102839"/>
                </a:solidFill>
                <a:latin typeface="Arial"/>
                <a:ea typeface="Arial"/>
                <a:cs typeface="Arial"/>
                <a:sym typeface="Arial"/>
              </a:defRPr>
            </a:lvl8pPr>
            <a:lvl9pPr indent="0" lvl="8" marL="0" algn="l">
              <a:spcBef>
                <a:spcPts val="0"/>
              </a:spcBef>
              <a:buNone/>
              <a:defRPr sz="1200">
                <a:solidFill>
                  <a:srgbClr val="10283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32" name="Shape 32"/>
        <p:cNvGrpSpPr/>
        <p:nvPr/>
      </p:nvGrpSpPr>
      <p:grpSpPr>
        <a:xfrm>
          <a:off x="0" y="0"/>
          <a:ext cx="0" cy="0"/>
          <a:chOff x="0" y="0"/>
          <a:chExt cx="0" cy="0"/>
        </a:xfrm>
      </p:grpSpPr>
      <p:sp>
        <p:nvSpPr>
          <p:cNvPr id="33" name="Google Shape;33;p16"/>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400">
                <a:solidFill>
                  <a:srgbClr val="E8A432"/>
                </a:solidFill>
                <a:latin typeface="Arial"/>
                <a:ea typeface="Arial"/>
                <a:cs typeface="Arial"/>
                <a:sym typeface="Arial"/>
              </a:defRPr>
            </a:lvl1pPr>
            <a:lvl2pPr indent="0" lvl="1" marL="0" algn="l">
              <a:spcBef>
                <a:spcPts val="0"/>
              </a:spcBef>
              <a:buNone/>
              <a:defRPr sz="1400">
                <a:solidFill>
                  <a:srgbClr val="E8A432"/>
                </a:solidFill>
                <a:latin typeface="Arial"/>
                <a:ea typeface="Arial"/>
                <a:cs typeface="Arial"/>
                <a:sym typeface="Arial"/>
              </a:defRPr>
            </a:lvl2pPr>
            <a:lvl3pPr indent="0" lvl="2" marL="0" algn="l">
              <a:spcBef>
                <a:spcPts val="0"/>
              </a:spcBef>
              <a:buNone/>
              <a:defRPr sz="1400">
                <a:solidFill>
                  <a:srgbClr val="E8A432"/>
                </a:solidFill>
                <a:latin typeface="Arial"/>
                <a:ea typeface="Arial"/>
                <a:cs typeface="Arial"/>
                <a:sym typeface="Arial"/>
              </a:defRPr>
            </a:lvl3pPr>
            <a:lvl4pPr indent="0" lvl="3" marL="0" algn="l">
              <a:spcBef>
                <a:spcPts val="0"/>
              </a:spcBef>
              <a:buNone/>
              <a:defRPr sz="1400">
                <a:solidFill>
                  <a:srgbClr val="E8A432"/>
                </a:solidFill>
                <a:latin typeface="Arial"/>
                <a:ea typeface="Arial"/>
                <a:cs typeface="Arial"/>
                <a:sym typeface="Arial"/>
              </a:defRPr>
            </a:lvl4pPr>
            <a:lvl5pPr indent="0" lvl="4" marL="0" algn="l">
              <a:spcBef>
                <a:spcPts val="0"/>
              </a:spcBef>
              <a:buNone/>
              <a:defRPr sz="1400">
                <a:solidFill>
                  <a:srgbClr val="E8A432"/>
                </a:solidFill>
                <a:latin typeface="Arial"/>
                <a:ea typeface="Arial"/>
                <a:cs typeface="Arial"/>
                <a:sym typeface="Arial"/>
              </a:defRPr>
            </a:lvl5pPr>
            <a:lvl6pPr indent="0" lvl="5" marL="0" algn="l">
              <a:spcBef>
                <a:spcPts val="0"/>
              </a:spcBef>
              <a:buNone/>
              <a:defRPr sz="1400">
                <a:solidFill>
                  <a:srgbClr val="E8A432"/>
                </a:solidFill>
                <a:latin typeface="Arial"/>
                <a:ea typeface="Arial"/>
                <a:cs typeface="Arial"/>
                <a:sym typeface="Arial"/>
              </a:defRPr>
            </a:lvl6pPr>
            <a:lvl7pPr indent="0" lvl="6" marL="0" algn="l">
              <a:spcBef>
                <a:spcPts val="0"/>
              </a:spcBef>
              <a:buNone/>
              <a:defRPr sz="1400">
                <a:solidFill>
                  <a:srgbClr val="E8A432"/>
                </a:solidFill>
                <a:latin typeface="Arial"/>
                <a:ea typeface="Arial"/>
                <a:cs typeface="Arial"/>
                <a:sym typeface="Arial"/>
              </a:defRPr>
            </a:lvl7pPr>
            <a:lvl8pPr indent="0" lvl="7" marL="0" algn="l">
              <a:spcBef>
                <a:spcPts val="0"/>
              </a:spcBef>
              <a:buNone/>
              <a:defRPr sz="1400">
                <a:solidFill>
                  <a:srgbClr val="E8A432"/>
                </a:solidFill>
                <a:latin typeface="Arial"/>
                <a:ea typeface="Arial"/>
                <a:cs typeface="Arial"/>
                <a:sym typeface="Arial"/>
              </a:defRPr>
            </a:lvl8pPr>
            <a:lvl9pPr indent="0" lvl="8" marL="0" algn="l">
              <a:spcBef>
                <a:spcPts val="0"/>
              </a:spcBef>
              <a:buNone/>
              <a:defRPr sz="1400">
                <a:solidFill>
                  <a:srgbClr val="E8A43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34" name="Shape 34"/>
        <p:cNvGrpSpPr/>
        <p:nvPr/>
      </p:nvGrpSpPr>
      <p:grpSpPr>
        <a:xfrm>
          <a:off x="0" y="0"/>
          <a:ext cx="0" cy="0"/>
          <a:chOff x="0" y="0"/>
          <a:chExt cx="0" cy="0"/>
        </a:xfrm>
      </p:grpSpPr>
      <p:sp>
        <p:nvSpPr>
          <p:cNvPr id="35" name="Google Shape;35;p17"/>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400">
                <a:solidFill>
                  <a:srgbClr val="E8A432"/>
                </a:solidFill>
                <a:latin typeface="Arial"/>
                <a:ea typeface="Arial"/>
                <a:cs typeface="Arial"/>
                <a:sym typeface="Arial"/>
              </a:defRPr>
            </a:lvl1pPr>
            <a:lvl2pPr indent="0" lvl="1" marL="0" algn="l">
              <a:spcBef>
                <a:spcPts val="0"/>
              </a:spcBef>
              <a:buNone/>
              <a:defRPr sz="1400">
                <a:solidFill>
                  <a:srgbClr val="E8A432"/>
                </a:solidFill>
                <a:latin typeface="Arial"/>
                <a:ea typeface="Arial"/>
                <a:cs typeface="Arial"/>
                <a:sym typeface="Arial"/>
              </a:defRPr>
            </a:lvl2pPr>
            <a:lvl3pPr indent="0" lvl="2" marL="0" algn="l">
              <a:spcBef>
                <a:spcPts val="0"/>
              </a:spcBef>
              <a:buNone/>
              <a:defRPr sz="1400">
                <a:solidFill>
                  <a:srgbClr val="E8A432"/>
                </a:solidFill>
                <a:latin typeface="Arial"/>
                <a:ea typeface="Arial"/>
                <a:cs typeface="Arial"/>
                <a:sym typeface="Arial"/>
              </a:defRPr>
            </a:lvl3pPr>
            <a:lvl4pPr indent="0" lvl="3" marL="0" algn="l">
              <a:spcBef>
                <a:spcPts val="0"/>
              </a:spcBef>
              <a:buNone/>
              <a:defRPr sz="1400">
                <a:solidFill>
                  <a:srgbClr val="E8A432"/>
                </a:solidFill>
                <a:latin typeface="Arial"/>
                <a:ea typeface="Arial"/>
                <a:cs typeface="Arial"/>
                <a:sym typeface="Arial"/>
              </a:defRPr>
            </a:lvl4pPr>
            <a:lvl5pPr indent="0" lvl="4" marL="0" algn="l">
              <a:spcBef>
                <a:spcPts val="0"/>
              </a:spcBef>
              <a:buNone/>
              <a:defRPr sz="1400">
                <a:solidFill>
                  <a:srgbClr val="E8A432"/>
                </a:solidFill>
                <a:latin typeface="Arial"/>
                <a:ea typeface="Arial"/>
                <a:cs typeface="Arial"/>
                <a:sym typeface="Arial"/>
              </a:defRPr>
            </a:lvl5pPr>
            <a:lvl6pPr indent="0" lvl="5" marL="0" algn="l">
              <a:spcBef>
                <a:spcPts val="0"/>
              </a:spcBef>
              <a:buNone/>
              <a:defRPr sz="1400">
                <a:solidFill>
                  <a:srgbClr val="E8A432"/>
                </a:solidFill>
                <a:latin typeface="Arial"/>
                <a:ea typeface="Arial"/>
                <a:cs typeface="Arial"/>
                <a:sym typeface="Arial"/>
              </a:defRPr>
            </a:lvl6pPr>
            <a:lvl7pPr indent="0" lvl="6" marL="0" algn="l">
              <a:spcBef>
                <a:spcPts val="0"/>
              </a:spcBef>
              <a:buNone/>
              <a:defRPr sz="1400">
                <a:solidFill>
                  <a:srgbClr val="E8A432"/>
                </a:solidFill>
                <a:latin typeface="Arial"/>
                <a:ea typeface="Arial"/>
                <a:cs typeface="Arial"/>
                <a:sym typeface="Arial"/>
              </a:defRPr>
            </a:lvl7pPr>
            <a:lvl8pPr indent="0" lvl="7" marL="0" algn="l">
              <a:spcBef>
                <a:spcPts val="0"/>
              </a:spcBef>
              <a:buNone/>
              <a:defRPr sz="1400">
                <a:solidFill>
                  <a:srgbClr val="E8A432"/>
                </a:solidFill>
                <a:latin typeface="Arial"/>
                <a:ea typeface="Arial"/>
                <a:cs typeface="Arial"/>
                <a:sym typeface="Arial"/>
              </a:defRPr>
            </a:lvl8pPr>
            <a:lvl9pPr indent="0" lvl="8" marL="0" algn="l">
              <a:spcBef>
                <a:spcPts val="0"/>
              </a:spcBef>
              <a:buNone/>
              <a:defRPr sz="1400">
                <a:solidFill>
                  <a:srgbClr val="E8A43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17"/>
          <p:cNvSpPr/>
          <p:nvPr/>
        </p:nvSpPr>
        <p:spPr>
          <a:xfrm>
            <a:off x="12071038" y="342243"/>
            <a:ext cx="120962" cy="503894"/>
          </a:xfrm>
          <a:prstGeom prst="rect">
            <a:avLst/>
          </a:prstGeom>
          <a:solidFill>
            <a:srgbClr val="E8A4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7"/>
          <p:cNvSpPr txBox="1"/>
          <p:nvPr>
            <p:ph idx="1" type="body"/>
          </p:nvPr>
        </p:nvSpPr>
        <p:spPr>
          <a:xfrm>
            <a:off x="1366960" y="274028"/>
            <a:ext cx="10610850" cy="682625"/>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rgbClr val="163749"/>
              </a:buClr>
              <a:buSzPts val="3200"/>
              <a:buFont typeface="Arial"/>
              <a:buNone/>
              <a:defRPr b="0" i="0" sz="3200" u="none" cap="none" strike="noStrike">
                <a:solidFill>
                  <a:srgbClr val="16374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38" name="Shape 38"/>
        <p:cNvGrpSpPr/>
        <p:nvPr/>
      </p:nvGrpSpPr>
      <p:grpSpPr>
        <a:xfrm>
          <a:off x="0" y="0"/>
          <a:ext cx="0" cy="0"/>
          <a:chOff x="0" y="0"/>
          <a:chExt cx="0" cy="0"/>
        </a:xfrm>
      </p:grpSpPr>
      <p:sp>
        <p:nvSpPr>
          <p:cNvPr id="39" name="Google Shape;39;p18"/>
          <p:cNvSpPr/>
          <p:nvPr/>
        </p:nvSpPr>
        <p:spPr>
          <a:xfrm>
            <a:off x="0" y="0"/>
            <a:ext cx="12192000" cy="6858000"/>
          </a:xfrm>
          <a:prstGeom prst="rect">
            <a:avLst/>
          </a:prstGeom>
          <a:solidFill>
            <a:srgbClr val="1028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18"/>
          <p:cNvSpPr/>
          <p:nvPr/>
        </p:nvSpPr>
        <p:spPr>
          <a:xfrm>
            <a:off x="467360" y="386080"/>
            <a:ext cx="11257280" cy="60858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1" name="Shape 41"/>
        <p:cNvGrpSpPr/>
        <p:nvPr/>
      </p:nvGrpSpPr>
      <p:grpSpPr>
        <a:xfrm>
          <a:off x="0" y="0"/>
          <a:ext cx="0" cy="0"/>
          <a:chOff x="0" y="0"/>
          <a:chExt cx="0" cy="0"/>
        </a:xfrm>
      </p:grpSpPr>
      <p:sp>
        <p:nvSpPr>
          <p:cNvPr id="42" name="Google Shape;42;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p:nvPr/>
        </p:nvSpPr>
        <p:spPr>
          <a:xfrm>
            <a:off x="0" y="6366933"/>
            <a:ext cx="12192000" cy="491067"/>
          </a:xfrm>
          <a:prstGeom prst="rect">
            <a:avLst/>
          </a:prstGeom>
          <a:solidFill>
            <a:schemeClr val="lt1"/>
          </a:solidFill>
          <a:ln>
            <a:noFill/>
          </a:ln>
          <a:effectLst>
            <a:outerShdw blurRad="571500" rotWithShape="0" dir="162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v4 Petrelli Previtera, LLC1 NO LINE No Sub.png" id="11" name="Google Shape;11;p11"/>
          <p:cNvPicPr preferRelativeResize="0"/>
          <p:nvPr/>
        </p:nvPicPr>
        <p:blipFill rotWithShape="1">
          <a:blip r:embed="rId1">
            <a:alphaModFix/>
          </a:blip>
          <a:srcRect b="0" l="0" r="0" t="0"/>
          <a:stretch/>
        </p:blipFill>
        <p:spPr>
          <a:xfrm>
            <a:off x="10407954" y="6417540"/>
            <a:ext cx="1549583" cy="381846"/>
          </a:xfrm>
          <a:prstGeom prst="rect">
            <a:avLst/>
          </a:prstGeom>
          <a:noFill/>
          <a:ln>
            <a:noFill/>
          </a:ln>
        </p:spPr>
      </p:pic>
      <p:sp>
        <p:nvSpPr>
          <p:cNvPr id="12" name="Google Shape;12;p11"/>
          <p:cNvSpPr txBox="1"/>
          <p:nvPr>
            <p:ph idx="12" type="sldNum"/>
          </p:nvPr>
        </p:nvSpPr>
        <p:spPr>
          <a:xfrm>
            <a:off x="250071" y="6412251"/>
            <a:ext cx="28448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000000"/>
                </a:solidFill>
                <a:latin typeface="Arial"/>
                <a:ea typeface="Arial"/>
                <a:cs typeface="Arial"/>
                <a:sym typeface="Arial"/>
              </a:defRPr>
            </a:lvl1pPr>
            <a:lvl2pPr indent="0" lvl="1" marL="0" marR="0" rtl="0" algn="l">
              <a:spcBef>
                <a:spcPts val="0"/>
              </a:spcBef>
              <a:buNone/>
              <a:defRPr b="0" i="0" sz="1200" u="none" cap="none" strike="noStrike">
                <a:solidFill>
                  <a:srgbClr val="000000"/>
                </a:solidFill>
                <a:latin typeface="Arial"/>
                <a:ea typeface="Arial"/>
                <a:cs typeface="Arial"/>
                <a:sym typeface="Arial"/>
              </a:defRPr>
            </a:lvl2pPr>
            <a:lvl3pPr indent="0" lvl="2" marL="0" marR="0" rtl="0" algn="l">
              <a:spcBef>
                <a:spcPts val="0"/>
              </a:spcBef>
              <a:buNone/>
              <a:defRPr b="0" i="0" sz="1200" u="none" cap="none" strike="noStrike">
                <a:solidFill>
                  <a:srgbClr val="000000"/>
                </a:solidFill>
                <a:latin typeface="Arial"/>
                <a:ea typeface="Arial"/>
                <a:cs typeface="Arial"/>
                <a:sym typeface="Arial"/>
              </a:defRPr>
            </a:lvl3pPr>
            <a:lvl4pPr indent="0" lvl="3" marL="0" marR="0" rtl="0" algn="l">
              <a:spcBef>
                <a:spcPts val="0"/>
              </a:spcBef>
              <a:buNone/>
              <a:defRPr b="0" i="0" sz="1200" u="none" cap="none" strike="noStrike">
                <a:solidFill>
                  <a:srgbClr val="000000"/>
                </a:solidFill>
                <a:latin typeface="Arial"/>
                <a:ea typeface="Arial"/>
                <a:cs typeface="Arial"/>
                <a:sym typeface="Arial"/>
              </a:defRPr>
            </a:lvl4pPr>
            <a:lvl5pPr indent="0" lvl="4" marL="0" marR="0" rtl="0" algn="l">
              <a:spcBef>
                <a:spcPts val="0"/>
              </a:spcBef>
              <a:buNone/>
              <a:defRPr b="0" i="0" sz="1200" u="none" cap="none" strike="noStrike">
                <a:solidFill>
                  <a:srgbClr val="000000"/>
                </a:solidFill>
                <a:latin typeface="Arial"/>
                <a:ea typeface="Arial"/>
                <a:cs typeface="Arial"/>
                <a:sym typeface="Arial"/>
              </a:defRPr>
            </a:lvl5pPr>
            <a:lvl6pPr indent="0" lvl="5" marL="0" marR="0" rtl="0" algn="l">
              <a:spcBef>
                <a:spcPts val="0"/>
              </a:spcBef>
              <a:buNone/>
              <a:defRPr b="0" i="0" sz="1200" u="none" cap="none" strike="noStrike">
                <a:solidFill>
                  <a:srgbClr val="000000"/>
                </a:solidFill>
                <a:latin typeface="Arial"/>
                <a:ea typeface="Arial"/>
                <a:cs typeface="Arial"/>
                <a:sym typeface="Arial"/>
              </a:defRPr>
            </a:lvl6pPr>
            <a:lvl7pPr indent="0" lvl="6" marL="0" marR="0" rtl="0" algn="l">
              <a:spcBef>
                <a:spcPts val="0"/>
              </a:spcBef>
              <a:buNone/>
              <a:defRPr b="0" i="0" sz="1200" u="none" cap="none" strike="noStrike">
                <a:solidFill>
                  <a:srgbClr val="000000"/>
                </a:solidFill>
                <a:latin typeface="Arial"/>
                <a:ea typeface="Arial"/>
                <a:cs typeface="Arial"/>
                <a:sym typeface="Arial"/>
              </a:defRPr>
            </a:lvl7pPr>
            <a:lvl8pPr indent="0" lvl="7" marL="0" marR="0" rtl="0" algn="l">
              <a:spcBef>
                <a:spcPts val="0"/>
              </a:spcBef>
              <a:buNone/>
              <a:defRPr b="0" i="0" sz="1200" u="none" cap="none" strike="noStrike">
                <a:solidFill>
                  <a:srgbClr val="000000"/>
                </a:solidFill>
                <a:latin typeface="Arial"/>
                <a:ea typeface="Arial"/>
                <a:cs typeface="Arial"/>
                <a:sym typeface="Arial"/>
              </a:defRPr>
            </a:lvl8pPr>
            <a:lvl9pPr indent="0" lvl="8" marL="0" marR="0" rtl="0" algn="l">
              <a:spcBef>
                <a:spcPts val="0"/>
              </a:spcBef>
              <a:buNone/>
              <a:defRPr b="0" i="0" sz="1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0">
          <p15:clr>
            <a:srgbClr val="F26B43"/>
          </p15:clr>
        </p15:guide>
        <p15:guide id="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hyperlink" Target="https://etherscan.io/address/0xa3aee8bce55beea1951ef834b99f3ac60d1abeeb" TargetMode="External"/><Relationship Id="rId5" Type="http://schemas.openxmlformats.org/officeDocument/2006/relationships/hyperlink" Target="https://erc721.veefriends.com/api/metadata/0xa3aee8bce55beea1951ef834b99f3ac60d1abeeb/665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
          <p:cNvSpPr/>
          <p:nvPr/>
        </p:nvSpPr>
        <p:spPr>
          <a:xfrm>
            <a:off x="-109225" y="-109375"/>
            <a:ext cx="12301200" cy="6858000"/>
          </a:xfrm>
          <a:prstGeom prst="rect">
            <a:avLst/>
          </a:prstGeom>
          <a:solidFill>
            <a:srgbClr val="1028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3600" u="none" cap="none" strike="noStrike">
                <a:solidFill>
                  <a:schemeClr val="lt1"/>
                </a:solidFill>
                <a:latin typeface="Arial"/>
                <a:ea typeface="Arial"/>
                <a:cs typeface="Arial"/>
                <a:sym typeface="Arial"/>
              </a:rPr>
              <a:t>			</a:t>
            </a:r>
            <a:endParaRPr/>
          </a:p>
          <a:p>
            <a:pPr indent="0" lvl="0" marL="0" marR="0" rtl="0" algn="ctr">
              <a:spcBef>
                <a:spcPts val="0"/>
              </a:spcBef>
              <a:spcAft>
                <a:spcPts val="0"/>
              </a:spcAft>
              <a:buNone/>
            </a:pPr>
            <a:r>
              <a:rPr b="0" i="0" lang="en-US" sz="3600" u="none" cap="none" strike="noStrike">
                <a:solidFill>
                  <a:schemeClr val="lt1"/>
                </a:solidFill>
                <a:latin typeface="Arial"/>
                <a:ea typeface="Arial"/>
                <a:cs typeface="Arial"/>
                <a:sym typeface="Arial"/>
              </a:rPr>
              <a:t>							          </a:t>
            </a:r>
            <a:endParaRPr b="0" i="0" sz="3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lang="en-US" sz="4400">
                <a:solidFill>
                  <a:schemeClr val="lt1"/>
                </a:solidFill>
              </a:rPr>
              <a:t>                             </a:t>
            </a:r>
            <a:r>
              <a:rPr b="0" i="0" lang="en-US" sz="4400" u="none" cap="none" strike="noStrike">
                <a:solidFill>
                  <a:schemeClr val="lt1"/>
                </a:solidFill>
                <a:latin typeface="Arial"/>
                <a:ea typeface="Arial"/>
                <a:cs typeface="Arial"/>
                <a:sym typeface="Arial"/>
              </a:rPr>
              <a:t>TO THE FUTURE</a:t>
            </a:r>
            <a:endParaRPr/>
          </a:p>
          <a:p>
            <a:pPr indent="0" lvl="0" marL="0" marR="0" rtl="0" algn="ctr">
              <a:spcBef>
                <a:spcPts val="0"/>
              </a:spcBef>
              <a:spcAft>
                <a:spcPts val="0"/>
              </a:spcAft>
              <a:buNone/>
            </a:pPr>
            <a:r>
              <a:rPr b="0" i="0" lang="en-US" sz="4400" u="none" cap="none" strike="noStrike">
                <a:solidFill>
                  <a:schemeClr val="lt1"/>
                </a:solidFill>
                <a:latin typeface="Arial"/>
                <a:ea typeface="Arial"/>
                <a:cs typeface="Arial"/>
                <a:sym typeface="Arial"/>
              </a:rPr>
              <a:t>							     OF BUSINESS</a:t>
            </a:r>
            <a:endParaRPr/>
          </a:p>
        </p:txBody>
      </p:sp>
      <p:sp>
        <p:nvSpPr>
          <p:cNvPr id="48" name="Google Shape;48;p1"/>
          <p:cNvSpPr txBox="1"/>
          <p:nvPr>
            <p:ph idx="1" type="body"/>
          </p:nvPr>
        </p:nvSpPr>
        <p:spPr>
          <a:xfrm>
            <a:off x="-2602115" y="683577"/>
            <a:ext cx="10198100" cy="90884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None/>
            </a:pPr>
            <a:r>
              <a:rPr b="1" lang="en-US">
                <a:latin typeface="Avenir"/>
                <a:ea typeface="Avenir"/>
                <a:cs typeface="Avenir"/>
                <a:sym typeface="Avenir"/>
              </a:rPr>
              <a:t>		</a:t>
            </a:r>
            <a:endParaRPr/>
          </a:p>
        </p:txBody>
      </p:sp>
      <p:sp>
        <p:nvSpPr>
          <p:cNvPr id="49" name="Google Shape;49;p1"/>
          <p:cNvSpPr txBox="1"/>
          <p:nvPr/>
        </p:nvSpPr>
        <p:spPr>
          <a:xfrm>
            <a:off x="4480983" y="683577"/>
            <a:ext cx="107509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AA8942"/>
                </a:solidFill>
                <a:latin typeface="Arial"/>
                <a:ea typeface="Arial"/>
                <a:cs typeface="Arial"/>
                <a:sym typeface="Arial"/>
              </a:rPr>
              <a:t> </a:t>
            </a:r>
            <a:endParaRPr/>
          </a:p>
        </p:txBody>
      </p:sp>
      <p:pic>
        <p:nvPicPr>
          <p:cNvPr id="50" name="Google Shape;50;p1"/>
          <p:cNvPicPr preferRelativeResize="0"/>
          <p:nvPr/>
        </p:nvPicPr>
        <p:blipFill rotWithShape="1">
          <a:blip r:embed="rId3">
            <a:alphaModFix/>
          </a:blip>
          <a:srcRect b="8938" l="0" r="0" t="8938"/>
          <a:stretch/>
        </p:blipFill>
        <p:spPr>
          <a:xfrm>
            <a:off x="6483302" y="271620"/>
            <a:ext cx="4800076" cy="3298025"/>
          </a:xfrm>
          <a:prstGeom prst="rect">
            <a:avLst/>
          </a:prstGeom>
          <a:noFill/>
          <a:ln>
            <a:noFill/>
          </a:ln>
        </p:spPr>
      </p:pic>
      <p:sp>
        <p:nvSpPr>
          <p:cNvPr id="51" name="Google Shape;51;p1"/>
          <p:cNvSpPr/>
          <p:nvPr/>
        </p:nvSpPr>
        <p:spPr>
          <a:xfrm rot="-5400000">
            <a:off x="-1866256" y="4494942"/>
            <a:ext cx="4687871" cy="70297"/>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Icon&#10;&#10;Description automatically generated with medium confidence" id="52" name="Google Shape;52;p1"/>
          <p:cNvPicPr preferRelativeResize="0"/>
          <p:nvPr/>
        </p:nvPicPr>
        <p:blipFill rotWithShape="1">
          <a:blip r:embed="rId4">
            <a:alphaModFix/>
          </a:blip>
          <a:srcRect b="0" l="0" r="0" t="0"/>
          <a:stretch/>
        </p:blipFill>
        <p:spPr>
          <a:xfrm>
            <a:off x="633098" y="2186155"/>
            <a:ext cx="4968381" cy="3792793"/>
          </a:xfrm>
          <a:prstGeom prst="rect">
            <a:avLst/>
          </a:prstGeom>
          <a:noFill/>
          <a:ln>
            <a:noFill/>
          </a:ln>
        </p:spPr>
      </p:pic>
      <p:grpSp>
        <p:nvGrpSpPr>
          <p:cNvPr id="53" name="Google Shape;53;p1"/>
          <p:cNvGrpSpPr/>
          <p:nvPr/>
        </p:nvGrpSpPr>
        <p:grpSpPr>
          <a:xfrm>
            <a:off x="-109222" y="895677"/>
            <a:ext cx="5212291" cy="937280"/>
            <a:chOff x="6976627" y="5146316"/>
            <a:chExt cx="5212291" cy="937280"/>
          </a:xfrm>
        </p:grpSpPr>
        <p:sp>
          <p:nvSpPr>
            <p:cNvPr id="54" name="Google Shape;54;p1"/>
            <p:cNvSpPr txBox="1"/>
            <p:nvPr/>
          </p:nvSpPr>
          <p:spPr>
            <a:xfrm>
              <a:off x="7040390" y="5174752"/>
              <a:ext cx="5148528" cy="90884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69898"/>
                </a:buClr>
                <a:buSzPts val="5400"/>
                <a:buFont typeface="Arial"/>
                <a:buNone/>
              </a:pPr>
              <a:r>
                <a:rPr b="1" i="0" lang="en-US" sz="5400" u="none" cap="none" strike="noStrike">
                  <a:solidFill>
                    <a:srgbClr val="169898"/>
                  </a:solidFill>
                  <a:latin typeface="Avenir"/>
                  <a:ea typeface="Avenir"/>
                  <a:cs typeface="Avenir"/>
                  <a:sym typeface="Avenir"/>
                </a:rPr>
                <a:t>WELCOME</a:t>
              </a:r>
              <a:endParaRPr/>
            </a:p>
          </p:txBody>
        </p:sp>
        <p:sp>
          <p:nvSpPr>
            <p:cNvPr id="55" name="Google Shape;55;p1"/>
            <p:cNvSpPr txBox="1"/>
            <p:nvPr/>
          </p:nvSpPr>
          <p:spPr>
            <a:xfrm>
              <a:off x="6976627" y="5146316"/>
              <a:ext cx="5148528" cy="90884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5400"/>
                <a:buFont typeface="Arial"/>
                <a:buNone/>
              </a:pPr>
              <a:r>
                <a:rPr b="1" i="0" lang="en-US" sz="5400" u="none" cap="none" strike="noStrike">
                  <a:solidFill>
                    <a:schemeClr val="lt1"/>
                  </a:solidFill>
                  <a:latin typeface="Avenir"/>
                  <a:ea typeface="Avenir"/>
                  <a:cs typeface="Avenir"/>
                  <a:sym typeface="Avenir"/>
                </a:rPr>
                <a:t>WELCOME</a:t>
              </a:r>
              <a:r>
                <a:rPr b="1" i="0" lang="en-US" sz="6000" u="none" cap="none" strike="noStrike">
                  <a:solidFill>
                    <a:schemeClr val="lt1"/>
                  </a:solidFill>
                  <a:latin typeface="Avenir"/>
                  <a:ea typeface="Avenir"/>
                  <a:cs typeface="Avenir"/>
                  <a:sym typeface="Avenir"/>
                </a:rPr>
                <a:t>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3085f0d9eb_0_23"/>
          <p:cNvSpPr txBox="1"/>
          <p:nvPr/>
        </p:nvSpPr>
        <p:spPr>
          <a:xfrm>
            <a:off x="7524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rPr>
              <a:t>HOW:</a:t>
            </a:r>
            <a:r>
              <a:rPr lang="en-US" sz="3200">
                <a:solidFill>
                  <a:schemeClr val="lt1"/>
                </a:solidFill>
              </a:rPr>
              <a:t> </a:t>
            </a:r>
            <a:r>
              <a:rPr lang="en-US" sz="3200">
                <a:solidFill>
                  <a:schemeClr val="lt1"/>
                </a:solidFill>
                <a:latin typeface="Arial"/>
                <a:ea typeface="Arial"/>
                <a:cs typeface="Arial"/>
                <a:sym typeface="Arial"/>
              </a:rPr>
              <a:t>SMART CONTRACT (Cont.)</a:t>
            </a:r>
            <a:endParaRPr/>
          </a:p>
        </p:txBody>
      </p:sp>
      <p:sp>
        <p:nvSpPr>
          <p:cNvPr id="134" name="Google Shape;134;g13085f0d9eb_0_23"/>
          <p:cNvSpPr txBox="1"/>
          <p:nvPr/>
        </p:nvSpPr>
        <p:spPr>
          <a:xfrm>
            <a:off x="342275" y="1308150"/>
            <a:ext cx="7203600" cy="50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50">
                <a:solidFill>
                  <a:srgbClr val="444444"/>
                </a:solidFill>
              </a:rPr>
              <a:t>Embedded metadata </a:t>
            </a:r>
            <a:r>
              <a:rPr lang="en-US" sz="2150">
                <a:solidFill>
                  <a:srgbClr val="444444"/>
                </a:solidFill>
              </a:rPr>
              <a:t>allows for </a:t>
            </a:r>
            <a:r>
              <a:rPr b="1" lang="en-US" sz="2150">
                <a:solidFill>
                  <a:srgbClr val="444444"/>
                </a:solidFill>
              </a:rPr>
              <a:t>different levels</a:t>
            </a:r>
            <a:r>
              <a:rPr lang="en-US" sz="2150">
                <a:solidFill>
                  <a:srgbClr val="444444"/>
                </a:solidFill>
              </a:rPr>
              <a:t> or properties to be explicitly called out. This is a key in membership organizations. Think of a </a:t>
            </a:r>
            <a:r>
              <a:rPr b="1" lang="en-US" sz="2150">
                <a:solidFill>
                  <a:srgbClr val="444444"/>
                </a:solidFill>
              </a:rPr>
              <a:t>1/1 </a:t>
            </a:r>
            <a:r>
              <a:rPr lang="en-US" sz="2150">
                <a:solidFill>
                  <a:srgbClr val="444444"/>
                </a:solidFill>
              </a:rPr>
              <a:t>or a </a:t>
            </a:r>
            <a:r>
              <a:rPr b="1" lang="en-US" sz="2150">
                <a:solidFill>
                  <a:srgbClr val="444444"/>
                </a:solidFill>
              </a:rPr>
              <a:t>1/10</a:t>
            </a:r>
            <a:r>
              <a:rPr lang="en-US" sz="2150">
                <a:solidFill>
                  <a:srgbClr val="444444"/>
                </a:solidFill>
              </a:rPr>
              <a:t> or a </a:t>
            </a:r>
            <a:r>
              <a:rPr b="1" lang="en-US" sz="2150">
                <a:solidFill>
                  <a:srgbClr val="444444"/>
                </a:solidFill>
              </a:rPr>
              <a:t>1/200</a:t>
            </a:r>
            <a:r>
              <a:rPr lang="en-US" sz="2150">
                <a:solidFill>
                  <a:srgbClr val="444444"/>
                </a:solidFill>
              </a:rPr>
              <a:t> that is created. </a:t>
            </a:r>
            <a:r>
              <a:rPr b="1" lang="en-US" sz="2150">
                <a:solidFill>
                  <a:srgbClr val="444444"/>
                </a:solidFill>
              </a:rPr>
              <a:t>Each may have different value based on scarcity or rarity</a:t>
            </a:r>
            <a:r>
              <a:rPr lang="en-US" sz="2150">
                <a:solidFill>
                  <a:srgbClr val="444444"/>
                </a:solidFill>
              </a:rPr>
              <a:t>; however, the value can also be put into real practice by </a:t>
            </a:r>
            <a:r>
              <a:rPr b="1" lang="en-US" sz="2150">
                <a:solidFill>
                  <a:srgbClr val="444444"/>
                </a:solidFill>
              </a:rPr>
              <a:t>providing a unique and engaging experience for those 1/1 folks.</a:t>
            </a:r>
            <a:r>
              <a:rPr lang="en-US" sz="2150">
                <a:solidFill>
                  <a:srgbClr val="444444"/>
                </a:solidFill>
              </a:rPr>
              <a:t> Perhaps at the highest membership level perks are given out. Whereby at the 1/200 level some things cost a little extra from time to time or they miss out on some perks. To keep it really interesting,</a:t>
            </a:r>
            <a:r>
              <a:rPr b="1" lang="en-US" sz="2150">
                <a:solidFill>
                  <a:srgbClr val="444444"/>
                </a:solidFill>
              </a:rPr>
              <a:t> we create a lot fewer of the 1/1 pieces</a:t>
            </a:r>
            <a:r>
              <a:rPr lang="en-US" sz="2150">
                <a:solidFill>
                  <a:srgbClr val="444444"/>
                </a:solidFill>
              </a:rPr>
              <a:t>, perhaps it’s a different color background or a completely different image</a:t>
            </a:r>
            <a:r>
              <a:rPr b="1" lang="en-US" sz="2150">
                <a:solidFill>
                  <a:srgbClr val="444444"/>
                </a:solidFill>
              </a:rPr>
              <a:t> and increase the price</a:t>
            </a:r>
            <a:r>
              <a:rPr lang="en-US" sz="2150">
                <a:solidFill>
                  <a:srgbClr val="444444"/>
                </a:solidFill>
              </a:rPr>
              <a:t> for them just as you would any other membership tier.</a:t>
            </a:r>
            <a:br>
              <a:rPr lang="en-US" sz="2300">
                <a:solidFill>
                  <a:schemeClr val="dk1"/>
                </a:solidFill>
                <a:latin typeface="Arial"/>
                <a:ea typeface="Arial"/>
                <a:cs typeface="Arial"/>
                <a:sym typeface="Arial"/>
              </a:rPr>
            </a:br>
            <a:endParaRPr b="1" sz="2300">
              <a:solidFill>
                <a:srgbClr val="169898"/>
              </a:solidFill>
              <a:latin typeface="Avenir"/>
              <a:ea typeface="Avenir"/>
              <a:cs typeface="Avenir"/>
              <a:sym typeface="Avenir"/>
            </a:endParaRPr>
          </a:p>
        </p:txBody>
      </p:sp>
      <p:sp>
        <p:nvSpPr>
          <p:cNvPr id="135" name="Google Shape;135;g13085f0d9eb_0_23"/>
          <p:cNvSpPr/>
          <p:nvPr/>
        </p:nvSpPr>
        <p:spPr>
          <a:xfrm>
            <a:off x="1571852" y="-2518319"/>
            <a:ext cx="4330800" cy="9210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6" name="Google Shape;136;g13085f0d9eb_0_23"/>
          <p:cNvPicPr preferRelativeResize="0"/>
          <p:nvPr/>
        </p:nvPicPr>
        <p:blipFill rotWithShape="1">
          <a:blip r:embed="rId3">
            <a:alphaModFix/>
          </a:blip>
          <a:srcRect b="0" l="0" r="0" t="0"/>
          <a:stretch/>
        </p:blipFill>
        <p:spPr>
          <a:xfrm>
            <a:off x="6720479" y="1235063"/>
            <a:ext cx="6780924" cy="5225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3085f0d9eb_0_32"/>
          <p:cNvSpPr txBox="1"/>
          <p:nvPr/>
        </p:nvSpPr>
        <p:spPr>
          <a:xfrm>
            <a:off x="7524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rPr>
              <a:t>HOW:</a:t>
            </a:r>
            <a:r>
              <a:rPr lang="en-US" sz="3200">
                <a:solidFill>
                  <a:schemeClr val="lt1"/>
                </a:solidFill>
              </a:rPr>
              <a:t> </a:t>
            </a:r>
            <a:r>
              <a:rPr lang="en-US" sz="3200">
                <a:solidFill>
                  <a:schemeClr val="lt1"/>
                </a:solidFill>
                <a:latin typeface="Arial"/>
                <a:ea typeface="Arial"/>
                <a:cs typeface="Arial"/>
                <a:sym typeface="Arial"/>
              </a:rPr>
              <a:t>SMART CONTRACT (Cont.)</a:t>
            </a:r>
            <a:endParaRPr/>
          </a:p>
        </p:txBody>
      </p:sp>
      <p:sp>
        <p:nvSpPr>
          <p:cNvPr id="142" name="Google Shape;142;g13085f0d9eb_0_32"/>
          <p:cNvSpPr txBox="1"/>
          <p:nvPr/>
        </p:nvSpPr>
        <p:spPr>
          <a:xfrm>
            <a:off x="415550" y="1348150"/>
            <a:ext cx="7203600" cy="4229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150">
                <a:solidFill>
                  <a:srgbClr val="444444"/>
                </a:solidFill>
              </a:rPr>
              <a:t>As NFTs store additional metadata, things such as </a:t>
            </a:r>
            <a:r>
              <a:rPr b="1" lang="en-US" sz="2150">
                <a:solidFill>
                  <a:srgbClr val="444444"/>
                </a:solidFill>
              </a:rPr>
              <a:t>achievements through a membership ladder</a:t>
            </a:r>
            <a:r>
              <a:rPr lang="en-US" sz="2150">
                <a:solidFill>
                  <a:srgbClr val="444444"/>
                </a:solidFill>
              </a:rPr>
              <a:t> are easily fulfilled by “</a:t>
            </a:r>
            <a:r>
              <a:rPr lang="en-US" sz="2150">
                <a:solidFill>
                  <a:schemeClr val="dk1"/>
                </a:solidFill>
              </a:rPr>
              <a:t>minting</a:t>
            </a:r>
            <a:r>
              <a:rPr lang="en-US" sz="2150">
                <a:solidFill>
                  <a:srgbClr val="444444"/>
                </a:solidFill>
              </a:rPr>
              <a:t> and </a:t>
            </a:r>
            <a:r>
              <a:rPr b="1" lang="en-US" sz="2150">
                <a:solidFill>
                  <a:schemeClr val="dk1"/>
                </a:solidFill>
              </a:rPr>
              <a:t>air dropping</a:t>
            </a:r>
            <a:r>
              <a:rPr lang="en-US" sz="2150">
                <a:solidFill>
                  <a:srgbClr val="444444"/>
                </a:solidFill>
              </a:rPr>
              <a:t>” new achievements to already existing members. Now we have a way to see where people are within the organization membership structure. Perhaps at each level of firm growth ($1m, $2m, $3m), or a participation in levels of Mastermind or Mindset workshops,</a:t>
            </a:r>
            <a:r>
              <a:rPr lang="en-US" sz="2150">
                <a:solidFill>
                  <a:schemeClr val="dk1"/>
                </a:solidFill>
              </a:rPr>
              <a:t> etc., get a </a:t>
            </a:r>
            <a:r>
              <a:rPr b="1" lang="en-US" sz="2150">
                <a:solidFill>
                  <a:schemeClr val="dk1"/>
                </a:solidFill>
              </a:rPr>
              <a:t>specially airdropped NFT that give status differentiation among the community members.</a:t>
            </a:r>
            <a:endParaRPr b="1" sz="2150">
              <a:solidFill>
                <a:schemeClr val="dk1"/>
              </a:solidFill>
            </a:endParaRPr>
          </a:p>
          <a:p>
            <a:pPr indent="0" lvl="0" marL="0" marR="0" rtl="0" algn="l">
              <a:spcBef>
                <a:spcPts val="0"/>
              </a:spcBef>
              <a:spcAft>
                <a:spcPts val="0"/>
              </a:spcAft>
              <a:buNone/>
            </a:pPr>
            <a:r>
              <a:t/>
            </a:r>
            <a:endParaRPr sz="2150">
              <a:solidFill>
                <a:srgbClr val="444444"/>
              </a:solidFill>
            </a:endParaRPr>
          </a:p>
        </p:txBody>
      </p:sp>
      <p:pic>
        <p:nvPicPr>
          <p:cNvPr id="143" name="Google Shape;143;g13085f0d9eb_0_32"/>
          <p:cNvPicPr preferRelativeResize="0"/>
          <p:nvPr/>
        </p:nvPicPr>
        <p:blipFill rotWithShape="1">
          <a:blip r:embed="rId3">
            <a:alphaModFix/>
          </a:blip>
          <a:srcRect b="0" l="0" r="0" t="0"/>
          <a:stretch/>
        </p:blipFill>
        <p:spPr>
          <a:xfrm>
            <a:off x="6720479" y="1235063"/>
            <a:ext cx="6780924" cy="5225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txBox="1"/>
          <p:nvPr/>
        </p:nvSpPr>
        <p:spPr>
          <a:xfrm>
            <a:off x="424542" y="294609"/>
            <a:ext cx="10743212"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VEECON EXPERIENCE</a:t>
            </a:r>
            <a:endParaRPr/>
          </a:p>
        </p:txBody>
      </p:sp>
      <p:pic>
        <p:nvPicPr>
          <p:cNvPr id="149" name="Google Shape;149;p5"/>
          <p:cNvPicPr preferRelativeResize="0"/>
          <p:nvPr/>
        </p:nvPicPr>
        <p:blipFill rotWithShape="1">
          <a:blip r:embed="rId3">
            <a:alphaModFix/>
          </a:blip>
          <a:srcRect b="0" l="0" r="0" t="0"/>
          <a:stretch/>
        </p:blipFill>
        <p:spPr>
          <a:xfrm>
            <a:off x="0" y="1008993"/>
            <a:ext cx="12212274" cy="6381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55" name="Google Shape;155;p8"/>
          <p:cNvPicPr preferRelativeResize="0"/>
          <p:nvPr/>
        </p:nvPicPr>
        <p:blipFill>
          <a:blip r:embed="rId3">
            <a:alphaModFix/>
          </a:blip>
          <a:stretch>
            <a:fillRect/>
          </a:stretch>
        </p:blipFill>
        <p:spPr>
          <a:xfrm>
            <a:off x="289525" y="1276750"/>
            <a:ext cx="3737100" cy="4982799"/>
          </a:xfrm>
          <a:prstGeom prst="rect">
            <a:avLst/>
          </a:prstGeom>
          <a:noFill/>
          <a:ln>
            <a:noFill/>
          </a:ln>
        </p:spPr>
      </p:pic>
      <p:sp>
        <p:nvSpPr>
          <p:cNvPr id="156" name="Google Shape;156;p8"/>
          <p:cNvSpPr txBox="1"/>
          <p:nvPr/>
        </p:nvSpPr>
        <p:spPr>
          <a:xfrm>
            <a:off x="4538625" y="1285850"/>
            <a:ext cx="7179000" cy="497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Description: </a:t>
            </a:r>
            <a:r>
              <a:rPr lang="en-US" sz="1750">
                <a:solidFill>
                  <a:srgbClr val="353840"/>
                </a:solidFill>
                <a:highlight>
                  <a:srgbClr val="FBFDFF"/>
                </a:highlight>
                <a:latin typeface="Poppins"/>
                <a:ea typeface="Poppins"/>
                <a:cs typeface="Poppins"/>
                <a:sym typeface="Poppins"/>
              </a:rPr>
              <a:t>The Diamond Rjon token allows you a premium seat at any of Rjon’s LQMs occuring during the time period from 2023 to 2024 with additional green room access to meet Rjon at all such events.</a:t>
            </a:r>
            <a:endParaRPr sz="29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Edition: 1/1</a:t>
            </a:r>
            <a:endParaRPr sz="2200"/>
          </a:p>
          <a:p>
            <a:pPr indent="0" lvl="0" marL="0" rtl="0" algn="l">
              <a:spcBef>
                <a:spcPts val="0"/>
              </a:spcBef>
              <a:spcAft>
                <a:spcPts val="0"/>
              </a:spcAft>
              <a:buNone/>
            </a:pPr>
            <a:r>
              <a:rPr lang="en-US" sz="2200"/>
              <a:t>Creator: HTM</a:t>
            </a:r>
            <a:endParaRPr sz="2200"/>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6650</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sz="2050">
              <a:solidFill>
                <a:srgbClr val="707A83"/>
              </a:solidFill>
              <a:highlight>
                <a:srgbClr val="FBFDFF"/>
              </a:highlight>
              <a:latin typeface="Poppins"/>
              <a:ea typeface="Poppins"/>
              <a:cs typeface="Poppins"/>
              <a:sym typeface="Poppins"/>
            </a:endParaRPr>
          </a:p>
          <a:p>
            <a:pPr indent="0" lvl="0" marL="0" rtl="0" algn="l">
              <a:spcBef>
                <a:spcPts val="0"/>
              </a:spcBef>
              <a:spcAft>
                <a:spcPts val="0"/>
              </a:spcAft>
              <a:buNone/>
            </a:pPr>
            <a:r>
              <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3085f0d9eb_0_152"/>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62" name="Google Shape;162;g13085f0d9eb_0_152"/>
          <p:cNvPicPr preferRelativeResize="0"/>
          <p:nvPr/>
        </p:nvPicPr>
        <p:blipFill>
          <a:blip r:embed="rId3">
            <a:alphaModFix/>
          </a:blip>
          <a:stretch>
            <a:fillRect/>
          </a:stretch>
        </p:blipFill>
        <p:spPr>
          <a:xfrm>
            <a:off x="289525" y="1276750"/>
            <a:ext cx="3737100" cy="4982799"/>
          </a:xfrm>
          <a:prstGeom prst="rect">
            <a:avLst/>
          </a:prstGeom>
          <a:noFill/>
          <a:ln>
            <a:noFill/>
          </a:ln>
        </p:spPr>
      </p:pic>
      <p:sp>
        <p:nvSpPr>
          <p:cNvPr id="163" name="Google Shape;163;g13085f0d9eb_0_152"/>
          <p:cNvSpPr txBox="1"/>
          <p:nvPr/>
        </p:nvSpPr>
        <p:spPr>
          <a:xfrm>
            <a:off x="4538625" y="1285850"/>
            <a:ext cx="7179000" cy="53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Description: </a:t>
            </a:r>
            <a:r>
              <a:rPr b="1" lang="en-US" sz="2050" u="sng">
                <a:solidFill>
                  <a:srgbClr val="353840"/>
                </a:solidFill>
                <a:highlight>
                  <a:srgbClr val="FBFDFF"/>
                </a:highlight>
                <a:latin typeface="Poppins"/>
                <a:ea typeface="Poppins"/>
                <a:cs typeface="Poppins"/>
                <a:sym typeface="Poppins"/>
              </a:rPr>
              <a:t>Rjon Radio</a:t>
            </a:r>
            <a:endParaRPr sz="3200"/>
          </a:p>
          <a:p>
            <a:pPr indent="0" lvl="0" marL="0" rtl="0" algn="l">
              <a:spcBef>
                <a:spcPts val="0"/>
              </a:spcBef>
              <a:spcAft>
                <a:spcPts val="0"/>
              </a:spcAft>
              <a:buNone/>
            </a:pPr>
            <a:r>
              <a:rPr lang="en-US" sz="1550">
                <a:solidFill>
                  <a:srgbClr val="353840"/>
                </a:solidFill>
                <a:latin typeface="Poppins"/>
                <a:ea typeface="Poppins"/>
                <a:cs typeface="Poppins"/>
                <a:sym typeface="Poppins"/>
              </a:rPr>
              <a:t>Each holder of a Rjon Radio token will have Rjon Robins appear as a guest on their podcast for forty (40) minutes per "year" (i.e.) Each year shall be defined as the twelve month time period commencing on January 1, 2023 and December 31, 2023. In no event shall any experience (including this experience) occur after XXX (date).</a:t>
            </a:r>
            <a:endParaRPr sz="34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Edition: 5/5</a:t>
            </a:r>
            <a:endParaRPr sz="2200"/>
          </a:p>
          <a:p>
            <a:pPr indent="0" lvl="0" marL="0" rtl="0" algn="l">
              <a:spcBef>
                <a:spcPts val="0"/>
              </a:spcBef>
              <a:spcAft>
                <a:spcPts val="0"/>
              </a:spcAft>
              <a:buNone/>
            </a:pPr>
            <a:r>
              <a:rPr lang="en-US" sz="2200"/>
              <a:t>Creator: HTM</a:t>
            </a:r>
            <a:endParaRPr sz="2200"/>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a:t>
            </a:r>
            <a:r>
              <a:rPr lang="en-US" sz="2050">
                <a:solidFill>
                  <a:srgbClr val="2081E2"/>
                </a:solidFill>
                <a:highlight>
                  <a:srgbClr val="FBFDFF"/>
                </a:highlight>
                <a:latin typeface="Poppins"/>
                <a:ea typeface="Poppins"/>
                <a:cs typeface="Poppins"/>
                <a:sym typeface="Poppins"/>
              </a:rPr>
              <a:t>1</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sz="2050">
              <a:solidFill>
                <a:srgbClr val="707A83"/>
              </a:solidFill>
              <a:highlight>
                <a:srgbClr val="FBFDFF"/>
              </a:highlight>
              <a:latin typeface="Poppins"/>
              <a:ea typeface="Poppins"/>
              <a:cs typeface="Poppins"/>
              <a:sym typeface="Poppins"/>
            </a:endParaRPr>
          </a:p>
          <a:p>
            <a:pPr indent="0" lvl="0" marL="0" rtl="0" algn="l">
              <a:spcBef>
                <a:spcPts val="0"/>
              </a:spcBef>
              <a:spcAft>
                <a:spcPts val="0"/>
              </a:spcAft>
              <a:buNone/>
            </a:pPr>
            <a:r>
              <a:t/>
            </a:r>
            <a:endParaRPr sz="2200"/>
          </a:p>
        </p:txBody>
      </p:sp>
      <p:pic>
        <p:nvPicPr>
          <p:cNvPr id="164" name="Google Shape;164;g13085f0d9eb_0_152"/>
          <p:cNvPicPr preferRelativeResize="0"/>
          <p:nvPr/>
        </p:nvPicPr>
        <p:blipFill>
          <a:blip r:embed="rId6">
            <a:alphaModFix/>
          </a:blip>
          <a:stretch>
            <a:fillRect/>
          </a:stretch>
        </p:blipFill>
        <p:spPr>
          <a:xfrm>
            <a:off x="289524" y="1195850"/>
            <a:ext cx="3888626" cy="5184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3085f0d9eb_0_41"/>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70" name="Google Shape;170;g13085f0d9eb_0_41"/>
          <p:cNvPicPr preferRelativeResize="0"/>
          <p:nvPr/>
        </p:nvPicPr>
        <p:blipFill>
          <a:blip r:embed="rId3">
            <a:alphaModFix/>
          </a:blip>
          <a:stretch>
            <a:fillRect/>
          </a:stretch>
        </p:blipFill>
        <p:spPr>
          <a:xfrm>
            <a:off x="174350" y="1310116"/>
            <a:ext cx="3737100" cy="4982810"/>
          </a:xfrm>
          <a:prstGeom prst="rect">
            <a:avLst/>
          </a:prstGeom>
          <a:noFill/>
          <a:ln>
            <a:noFill/>
          </a:ln>
        </p:spPr>
      </p:pic>
      <p:sp>
        <p:nvSpPr>
          <p:cNvPr id="171" name="Google Shape;171;g13085f0d9eb_0_41"/>
          <p:cNvSpPr txBox="1"/>
          <p:nvPr/>
        </p:nvSpPr>
        <p:spPr>
          <a:xfrm>
            <a:off x="4292275" y="1310125"/>
            <a:ext cx="7575600" cy="547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Description: </a:t>
            </a:r>
            <a:r>
              <a:rPr b="1" lang="en-US" sz="1800" u="sng">
                <a:solidFill>
                  <a:srgbClr val="353840"/>
                </a:solidFill>
                <a:highlight>
                  <a:srgbClr val="FBFDFF"/>
                </a:highlight>
                <a:latin typeface="Poppins"/>
                <a:ea typeface="Poppins"/>
                <a:cs typeface="Poppins"/>
                <a:sym typeface="Poppins"/>
              </a:rPr>
              <a:t>Supper with Oscar</a:t>
            </a:r>
            <a:endParaRPr b="1" sz="1800" u="sng">
              <a:solidFill>
                <a:srgbClr val="353840"/>
              </a:solidFill>
              <a:highlight>
                <a:srgbClr val="FBFDFF"/>
              </a:highlight>
              <a:latin typeface="Poppins"/>
              <a:ea typeface="Poppins"/>
              <a:cs typeface="Poppins"/>
              <a:sym typeface="Poppins"/>
            </a:endParaRPr>
          </a:p>
          <a:p>
            <a:pPr indent="0" lvl="0" marL="0" rtl="0" algn="l">
              <a:lnSpc>
                <a:spcPct val="115000"/>
              </a:lnSpc>
              <a:spcBef>
                <a:spcPts val="0"/>
              </a:spcBef>
              <a:spcAft>
                <a:spcPts val="0"/>
              </a:spcAft>
              <a:buNone/>
            </a:pPr>
            <a:r>
              <a:rPr lang="en-US" sz="1650">
                <a:solidFill>
                  <a:srgbClr val="353840"/>
                </a:solidFill>
                <a:highlight>
                  <a:srgbClr val="FBFDFF"/>
                </a:highlight>
                <a:latin typeface="Poppins"/>
                <a:ea typeface="Poppins"/>
                <a:cs typeface="Poppins"/>
                <a:sym typeface="Poppins"/>
              </a:rPr>
              <a:t>The holder of the Supper with Oscar token will share one (1) ninety (90) minute one-on-one (1 on 1) dinner with Oscar.  In no event shall any experience (including this experience) occur after XXX (date).</a:t>
            </a:r>
            <a:endParaRPr sz="1650">
              <a:solidFill>
                <a:srgbClr val="353840"/>
              </a:solidFill>
              <a:highlight>
                <a:srgbClr val="FBFDFF"/>
              </a:highlight>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n-US" sz="1650">
                <a:solidFill>
                  <a:srgbClr val="353840"/>
                </a:solidFill>
                <a:highlight>
                  <a:srgbClr val="FBFDFF"/>
                </a:highlight>
                <a:latin typeface="Poppins"/>
                <a:ea typeface="Poppins"/>
                <a:cs typeface="Poppins"/>
                <a:sym typeface="Poppins"/>
              </a:rPr>
              <a:t>This token is verifiable for admission to one (1) Overnight Success Club event, TBD.</a:t>
            </a:r>
            <a:endParaRPr sz="2800">
              <a:solidFill>
                <a:schemeClr val="dk1"/>
              </a:solidFill>
            </a:endParaRPr>
          </a:p>
          <a:p>
            <a:pPr indent="0" lvl="0" marL="0" rtl="0" algn="l">
              <a:spcBef>
                <a:spcPts val="1200"/>
              </a:spcBef>
              <a:spcAft>
                <a:spcPts val="0"/>
              </a:spcAft>
              <a:buClr>
                <a:schemeClr val="dk1"/>
              </a:buClr>
              <a:buSzPts val="1100"/>
              <a:buFont typeface="Arial"/>
              <a:buNone/>
            </a:pPr>
            <a:r>
              <a:rPr lang="en-US" sz="2200">
                <a:solidFill>
                  <a:schemeClr val="dk1"/>
                </a:solidFill>
              </a:rPr>
              <a:t>Edition: 10/10</a:t>
            </a:r>
            <a:endParaRPr sz="2200">
              <a:solidFill>
                <a:schemeClr val="dk1"/>
              </a:solidFill>
            </a:endParaRPr>
          </a:p>
          <a:p>
            <a:pPr indent="0" lvl="0" marL="0" rtl="0" algn="l">
              <a:spcBef>
                <a:spcPts val="0"/>
              </a:spcBef>
              <a:spcAft>
                <a:spcPts val="0"/>
              </a:spcAft>
              <a:buClr>
                <a:schemeClr val="dk1"/>
              </a:buClr>
              <a:buSzPts val="1100"/>
              <a:buFont typeface="Arial"/>
              <a:buNone/>
            </a:pPr>
            <a:r>
              <a:rPr lang="en-US" sz="2200">
                <a:solidFill>
                  <a:schemeClr val="dk1"/>
                </a:solidFill>
              </a:rPr>
              <a:t>Creator: HTM</a:t>
            </a:r>
            <a:endParaRPr sz="2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a:t>
            </a:r>
            <a:r>
              <a:rPr lang="en-US" sz="2050">
                <a:solidFill>
                  <a:srgbClr val="2081E2"/>
                </a:solidFill>
                <a:highlight>
                  <a:srgbClr val="FBFDFF"/>
                </a:highlight>
                <a:latin typeface="Poppins"/>
                <a:ea typeface="Poppins"/>
                <a:cs typeface="Poppins"/>
                <a:sym typeface="Poppins"/>
              </a:rPr>
              <a:t>2</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sz="2050">
              <a:solidFill>
                <a:srgbClr val="707A83"/>
              </a:solidFill>
              <a:highlight>
                <a:srgbClr val="FBFDFF"/>
              </a:highlight>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3085f0d9eb_0_61"/>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77" name="Google Shape;177;g13085f0d9eb_0_61"/>
          <p:cNvPicPr preferRelativeResize="0"/>
          <p:nvPr/>
        </p:nvPicPr>
        <p:blipFill>
          <a:blip r:embed="rId3">
            <a:alphaModFix/>
          </a:blip>
          <a:stretch>
            <a:fillRect/>
          </a:stretch>
        </p:blipFill>
        <p:spPr>
          <a:xfrm>
            <a:off x="175975" y="1276750"/>
            <a:ext cx="3737100" cy="4982810"/>
          </a:xfrm>
          <a:prstGeom prst="rect">
            <a:avLst/>
          </a:prstGeom>
          <a:noFill/>
          <a:ln>
            <a:noFill/>
          </a:ln>
        </p:spPr>
      </p:pic>
      <p:sp>
        <p:nvSpPr>
          <p:cNvPr id="178" name="Google Shape;178;g13085f0d9eb_0_61"/>
          <p:cNvSpPr txBox="1"/>
          <p:nvPr/>
        </p:nvSpPr>
        <p:spPr>
          <a:xfrm>
            <a:off x="3991500" y="1276750"/>
            <a:ext cx="8200500" cy="51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Description: </a:t>
            </a:r>
            <a:r>
              <a:rPr b="1" lang="en-US" sz="1950" u="sng">
                <a:solidFill>
                  <a:srgbClr val="353840"/>
                </a:solidFill>
                <a:highlight>
                  <a:srgbClr val="FBFDFF"/>
                </a:highlight>
                <a:latin typeface="Poppins"/>
                <a:ea typeface="Poppins"/>
                <a:cs typeface="Poppins"/>
                <a:sym typeface="Poppins"/>
              </a:rPr>
              <a:t>Erika’s Leadership Lifeline</a:t>
            </a:r>
            <a:endParaRPr sz="3100">
              <a:solidFill>
                <a:schemeClr val="dk1"/>
              </a:solidFill>
            </a:endParaRPr>
          </a:p>
          <a:p>
            <a:pPr indent="0" lvl="0" marL="0" rtl="0" algn="l">
              <a:spcBef>
                <a:spcPts val="0"/>
              </a:spcBef>
              <a:spcAft>
                <a:spcPts val="0"/>
              </a:spcAft>
              <a:buNone/>
            </a:pPr>
            <a:r>
              <a:rPr lang="en-US" sz="1350">
                <a:solidFill>
                  <a:srgbClr val="353840"/>
                </a:solidFill>
                <a:highlight>
                  <a:srgbClr val="FBFDFF"/>
                </a:highlight>
                <a:latin typeface="Poppins"/>
                <a:ea typeface="Poppins"/>
                <a:cs typeface="Poppins"/>
                <a:sym typeface="Poppins"/>
              </a:rPr>
              <a:t>Each holder of a Erika’s Leadership Lifeline token will be granted four (4), thirty (30) minute video calls with XXX, max one (1) per ''Quarter'' (i.e.). Each quarter shall be defined as the standard recognized business three-month time period commencing in Q1-January 1, 2022 thru March 30, 2022, Q2-April 1, 2022 thru June 30, etc. In no event shall any experience (including this experience) occur after XXX date.</a:t>
            </a:r>
            <a:endParaRPr sz="1350">
              <a:solidFill>
                <a:srgbClr val="353840"/>
              </a:solidFill>
              <a:highlight>
                <a:srgbClr val="FBFDFF"/>
              </a:highlight>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US" sz="1350">
                <a:solidFill>
                  <a:srgbClr val="353840"/>
                </a:solidFill>
                <a:highlight>
                  <a:srgbClr val="FBFDFF"/>
                </a:highlight>
                <a:latin typeface="Poppins"/>
                <a:ea typeface="Poppins"/>
                <a:cs typeface="Poppins"/>
                <a:sym typeface="Poppins"/>
              </a:rPr>
              <a:t> </a:t>
            </a:r>
            <a:endParaRPr sz="1350">
              <a:solidFill>
                <a:srgbClr val="353840"/>
              </a:solidFill>
              <a:highlight>
                <a:srgbClr val="FBFDFF"/>
              </a:highlight>
              <a:latin typeface="Poppins"/>
              <a:ea typeface="Poppins"/>
              <a:cs typeface="Poppins"/>
              <a:sym typeface="Poppins"/>
            </a:endParaRPr>
          </a:p>
          <a:p>
            <a:pPr indent="0" lvl="0" marL="0" rtl="0" algn="l">
              <a:spcBef>
                <a:spcPts val="0"/>
              </a:spcBef>
              <a:spcAft>
                <a:spcPts val="0"/>
              </a:spcAft>
              <a:buNone/>
            </a:pPr>
            <a:r>
              <a:rPr lang="en-US" sz="1350">
                <a:solidFill>
                  <a:srgbClr val="353840"/>
                </a:solidFill>
                <a:latin typeface="Poppins"/>
                <a:ea typeface="Poppins"/>
                <a:cs typeface="Poppins"/>
                <a:sym typeface="Poppins"/>
              </a:rPr>
              <a:t>This token is verifiable for admission to one (1) Overnight Success Club event, TBD.</a:t>
            </a:r>
            <a:endParaRPr sz="1350">
              <a:solidFill>
                <a:srgbClr val="353840"/>
              </a:solidFill>
              <a:latin typeface="Poppins"/>
              <a:ea typeface="Poppins"/>
              <a:cs typeface="Poppins"/>
              <a:sym typeface="Poppins"/>
            </a:endParaRPr>
          </a:p>
          <a:p>
            <a:pPr indent="0" lvl="0" marL="0" rtl="0" algn="l">
              <a:spcBef>
                <a:spcPts val="0"/>
              </a:spcBef>
              <a:spcAft>
                <a:spcPts val="0"/>
              </a:spcAft>
              <a:buNone/>
            </a:pPr>
            <a:r>
              <a:t/>
            </a:r>
            <a:endParaRPr sz="1350">
              <a:solidFill>
                <a:srgbClr val="353840"/>
              </a:solidFill>
              <a:latin typeface="Poppins"/>
              <a:ea typeface="Poppins"/>
              <a:cs typeface="Poppins"/>
              <a:sym typeface="Poppins"/>
            </a:endParaRPr>
          </a:p>
          <a:p>
            <a:pPr indent="0" lvl="0" marL="0" rtl="0" algn="l">
              <a:spcBef>
                <a:spcPts val="0"/>
              </a:spcBef>
              <a:spcAft>
                <a:spcPts val="0"/>
              </a:spcAft>
              <a:buNone/>
            </a:pPr>
            <a:r>
              <a:rPr lang="en-US" sz="2200">
                <a:solidFill>
                  <a:schemeClr val="dk1"/>
                </a:solidFill>
              </a:rPr>
              <a:t>Edition: 10/10</a:t>
            </a:r>
            <a:endParaRPr sz="2200">
              <a:solidFill>
                <a:schemeClr val="dk1"/>
              </a:solidFill>
            </a:endParaRPr>
          </a:p>
          <a:p>
            <a:pPr indent="0" lvl="0" marL="0" rtl="0" algn="l">
              <a:spcBef>
                <a:spcPts val="0"/>
              </a:spcBef>
              <a:spcAft>
                <a:spcPts val="0"/>
              </a:spcAft>
              <a:buNone/>
            </a:pPr>
            <a:r>
              <a:rPr lang="en-US" sz="2200">
                <a:solidFill>
                  <a:schemeClr val="dk1"/>
                </a:solidFill>
              </a:rPr>
              <a:t>Creator: HTM</a:t>
            </a:r>
            <a:endParaRPr sz="2200">
              <a:solidFill>
                <a:schemeClr val="dk1"/>
              </a:solidFill>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a:t>
            </a:r>
            <a:r>
              <a:rPr lang="en-US" sz="2050">
                <a:solidFill>
                  <a:srgbClr val="2081E2"/>
                </a:solidFill>
                <a:highlight>
                  <a:srgbClr val="FBFDFF"/>
                </a:highlight>
                <a:latin typeface="Poppins"/>
                <a:ea typeface="Poppins"/>
                <a:cs typeface="Poppins"/>
                <a:sym typeface="Poppins"/>
              </a:rPr>
              <a:t>3</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3085f0d9eb_0_80"/>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84" name="Google Shape;184;g13085f0d9eb_0_80"/>
          <p:cNvPicPr preferRelativeResize="0"/>
          <p:nvPr/>
        </p:nvPicPr>
        <p:blipFill>
          <a:blip r:embed="rId3">
            <a:alphaModFix/>
          </a:blip>
          <a:stretch>
            <a:fillRect/>
          </a:stretch>
        </p:blipFill>
        <p:spPr>
          <a:xfrm>
            <a:off x="125925" y="1276725"/>
            <a:ext cx="3737100" cy="4982810"/>
          </a:xfrm>
          <a:prstGeom prst="rect">
            <a:avLst/>
          </a:prstGeom>
          <a:noFill/>
          <a:ln>
            <a:noFill/>
          </a:ln>
        </p:spPr>
      </p:pic>
      <p:sp>
        <p:nvSpPr>
          <p:cNvPr id="185" name="Google Shape;185;g13085f0d9eb_0_80"/>
          <p:cNvSpPr txBox="1"/>
          <p:nvPr/>
        </p:nvSpPr>
        <p:spPr>
          <a:xfrm>
            <a:off x="3863025" y="1276725"/>
            <a:ext cx="8176200" cy="50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Description: </a:t>
            </a:r>
            <a:r>
              <a:rPr b="1" lang="en-US" sz="2050" u="sng">
                <a:solidFill>
                  <a:srgbClr val="353840"/>
                </a:solidFill>
                <a:highlight>
                  <a:srgbClr val="FBFDFF"/>
                </a:highlight>
                <a:latin typeface="Poppins"/>
                <a:ea typeface="Poppins"/>
                <a:cs typeface="Poppins"/>
                <a:sym typeface="Poppins"/>
              </a:rPr>
              <a:t>Renee’s Row</a:t>
            </a:r>
            <a:endParaRPr sz="3200">
              <a:solidFill>
                <a:schemeClr val="dk1"/>
              </a:solidFill>
            </a:endParaRPr>
          </a:p>
          <a:p>
            <a:pPr indent="0" lvl="0" marL="0" rtl="0" algn="l">
              <a:spcBef>
                <a:spcPts val="0"/>
              </a:spcBef>
              <a:spcAft>
                <a:spcPts val="0"/>
              </a:spcAft>
              <a:buNone/>
            </a:pPr>
            <a:r>
              <a:rPr lang="en-US" sz="1350">
                <a:solidFill>
                  <a:srgbClr val="353840"/>
                </a:solidFill>
                <a:highlight>
                  <a:srgbClr val="FBFDFF"/>
                </a:highlight>
                <a:latin typeface="Poppins"/>
                <a:ea typeface="Poppins"/>
                <a:cs typeface="Poppins"/>
                <a:sym typeface="Poppins"/>
              </a:rPr>
              <a:t>The Renee’s Row token allows you a premium front row seat at all four (4) How To Manage LQM events occurring during the calendar year 2022 with additional green room access to speak with Rjon and/or Erika at all such events for a semi-private group Q&amp;A not to exceed twenty (20) minutes.</a:t>
            </a:r>
            <a:endParaRPr sz="1350">
              <a:solidFill>
                <a:srgbClr val="353840"/>
              </a:solidFill>
              <a:highlight>
                <a:srgbClr val="FBFDFF"/>
              </a:highlight>
              <a:latin typeface="Poppins"/>
              <a:ea typeface="Poppins"/>
              <a:cs typeface="Poppins"/>
              <a:sym typeface="Poppins"/>
            </a:endParaRPr>
          </a:p>
          <a:p>
            <a:pPr indent="0" lvl="0" marL="0" rtl="0" algn="l">
              <a:lnSpc>
                <a:spcPct val="115000"/>
              </a:lnSpc>
              <a:spcBef>
                <a:spcPts val="0"/>
              </a:spcBef>
              <a:spcAft>
                <a:spcPts val="0"/>
              </a:spcAft>
              <a:buNone/>
            </a:pPr>
            <a:r>
              <a:rPr lang="en-US" sz="1350">
                <a:solidFill>
                  <a:srgbClr val="353840"/>
                </a:solidFill>
                <a:highlight>
                  <a:srgbClr val="FBFDFF"/>
                </a:highlight>
                <a:latin typeface="Poppins"/>
                <a:ea typeface="Poppins"/>
                <a:cs typeface="Poppins"/>
                <a:sym typeface="Poppins"/>
              </a:rPr>
              <a:t> </a:t>
            </a:r>
            <a:endParaRPr sz="1350">
              <a:solidFill>
                <a:srgbClr val="353840"/>
              </a:solidFill>
              <a:highlight>
                <a:srgbClr val="FBFDFF"/>
              </a:highlight>
              <a:latin typeface="Poppins"/>
              <a:ea typeface="Poppins"/>
              <a:cs typeface="Poppins"/>
              <a:sym typeface="Poppins"/>
            </a:endParaRPr>
          </a:p>
          <a:p>
            <a:pPr indent="0" lvl="0" marL="0" rtl="0" algn="l">
              <a:spcBef>
                <a:spcPts val="0"/>
              </a:spcBef>
              <a:spcAft>
                <a:spcPts val="0"/>
              </a:spcAft>
              <a:buNone/>
            </a:pPr>
            <a:r>
              <a:rPr lang="en-US" sz="1350">
                <a:solidFill>
                  <a:srgbClr val="353840"/>
                </a:solidFill>
                <a:latin typeface="Poppins"/>
                <a:ea typeface="Poppins"/>
                <a:cs typeface="Poppins"/>
                <a:sym typeface="Poppins"/>
              </a:rPr>
              <a:t>This token is verifiable for admission to one (1) Overnight Success Club event, TBD.</a:t>
            </a:r>
            <a:endParaRPr sz="2050">
              <a:solidFill>
                <a:srgbClr val="353840"/>
              </a:solidFill>
              <a:highlight>
                <a:srgbClr val="FBFDFF"/>
              </a:highlight>
              <a:latin typeface="Poppins"/>
              <a:ea typeface="Poppins"/>
              <a:cs typeface="Poppins"/>
              <a:sym typeface="Poppins"/>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US" sz="2200">
                <a:solidFill>
                  <a:schemeClr val="dk1"/>
                </a:solidFill>
              </a:rPr>
              <a:t>Edition: 10/10</a:t>
            </a:r>
            <a:endParaRPr sz="2200">
              <a:solidFill>
                <a:schemeClr val="dk1"/>
              </a:solidFill>
            </a:endParaRPr>
          </a:p>
          <a:p>
            <a:pPr indent="0" lvl="0" marL="0" rtl="0" algn="l">
              <a:spcBef>
                <a:spcPts val="0"/>
              </a:spcBef>
              <a:spcAft>
                <a:spcPts val="0"/>
              </a:spcAft>
              <a:buNone/>
            </a:pPr>
            <a:r>
              <a:rPr lang="en-US" sz="2200">
                <a:solidFill>
                  <a:schemeClr val="dk1"/>
                </a:solidFill>
              </a:rPr>
              <a:t>Creator: HTM</a:t>
            </a:r>
            <a:endParaRPr sz="2200">
              <a:solidFill>
                <a:schemeClr val="dk1"/>
              </a:solidFill>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a:t>
            </a:r>
            <a:r>
              <a:rPr lang="en-US" sz="2050">
                <a:solidFill>
                  <a:srgbClr val="2081E2"/>
                </a:solidFill>
                <a:highlight>
                  <a:srgbClr val="FBFDFF"/>
                </a:highlight>
                <a:latin typeface="Poppins"/>
                <a:ea typeface="Poppins"/>
                <a:cs typeface="Poppins"/>
                <a:sym typeface="Poppins"/>
              </a:rPr>
              <a:t>4</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sz="2050">
              <a:solidFill>
                <a:srgbClr val="707A83"/>
              </a:solidFill>
              <a:highlight>
                <a:srgbClr val="FBFDFF"/>
              </a:highlight>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3085f0d9eb_0_99"/>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NFTs</a:t>
            </a:r>
            <a:endParaRPr/>
          </a:p>
        </p:txBody>
      </p:sp>
      <p:pic>
        <p:nvPicPr>
          <p:cNvPr id="191" name="Google Shape;191;g13085f0d9eb_0_99"/>
          <p:cNvPicPr preferRelativeResize="0"/>
          <p:nvPr/>
        </p:nvPicPr>
        <p:blipFill>
          <a:blip r:embed="rId3">
            <a:alphaModFix/>
          </a:blip>
          <a:stretch>
            <a:fillRect/>
          </a:stretch>
        </p:blipFill>
        <p:spPr>
          <a:xfrm>
            <a:off x="276100" y="1276750"/>
            <a:ext cx="3177354" cy="5054900"/>
          </a:xfrm>
          <a:prstGeom prst="rect">
            <a:avLst/>
          </a:prstGeom>
          <a:noFill/>
          <a:ln>
            <a:noFill/>
          </a:ln>
        </p:spPr>
      </p:pic>
      <p:sp>
        <p:nvSpPr>
          <p:cNvPr id="192" name="Google Shape;192;g13085f0d9eb_0_99"/>
          <p:cNvSpPr txBox="1"/>
          <p:nvPr/>
        </p:nvSpPr>
        <p:spPr>
          <a:xfrm>
            <a:off x="4021350" y="1478825"/>
            <a:ext cx="7926000" cy="486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200">
                <a:solidFill>
                  <a:schemeClr val="dk1"/>
                </a:solidFill>
              </a:rPr>
              <a:t>Description: </a:t>
            </a:r>
            <a:r>
              <a:rPr b="1" lang="en-US" sz="2200" u="sng">
                <a:solidFill>
                  <a:schemeClr val="dk1"/>
                </a:solidFill>
              </a:rPr>
              <a:t>General token</a:t>
            </a:r>
            <a:endParaRPr sz="2200">
              <a:solidFill>
                <a:schemeClr val="dk1"/>
              </a:solidFill>
            </a:endParaRPr>
          </a:p>
          <a:p>
            <a:pPr indent="0" lvl="0" marL="0" rtl="0" algn="l">
              <a:lnSpc>
                <a:spcPct val="115000"/>
              </a:lnSpc>
              <a:spcBef>
                <a:spcPts val="0"/>
              </a:spcBef>
              <a:spcAft>
                <a:spcPts val="0"/>
              </a:spcAft>
              <a:buNone/>
            </a:pPr>
            <a:r>
              <a:rPr lang="en-US" sz="1900">
                <a:solidFill>
                  <a:schemeClr val="dk1"/>
                </a:solidFill>
              </a:rPr>
              <a:t>Admission to all LQM events each quarter provided </a:t>
            </a:r>
            <a:r>
              <a:rPr lang="en-US" sz="1900">
                <a:solidFill>
                  <a:schemeClr val="dk1"/>
                </a:solidFill>
              </a:rPr>
              <a:t>subscription</a:t>
            </a:r>
            <a:r>
              <a:rPr lang="en-US" sz="1900">
                <a:solidFill>
                  <a:schemeClr val="dk1"/>
                </a:solidFill>
              </a:rPr>
              <a:t> is paid in full in advance. Access will be </a:t>
            </a:r>
            <a:r>
              <a:rPr lang="en-US" sz="1900">
                <a:solidFill>
                  <a:schemeClr val="dk1"/>
                </a:solidFill>
              </a:rPr>
              <a:t>revoked</a:t>
            </a:r>
            <a:r>
              <a:rPr lang="en-US" sz="1900">
                <a:solidFill>
                  <a:schemeClr val="dk1"/>
                </a:solidFill>
              </a:rPr>
              <a:t> upon nonpayment of dues.</a:t>
            </a:r>
            <a:endParaRPr sz="1900">
              <a:solidFill>
                <a:schemeClr val="dk1"/>
              </a:solidFill>
            </a:endParaRPr>
          </a:p>
          <a:p>
            <a:pPr indent="0" lvl="0" marL="0" rtl="0" algn="l">
              <a:lnSpc>
                <a:spcPct val="115000"/>
              </a:lnSpc>
              <a:spcBef>
                <a:spcPts val="0"/>
              </a:spcBef>
              <a:spcAft>
                <a:spcPts val="0"/>
              </a:spcAft>
              <a:buNone/>
            </a:pPr>
            <a:r>
              <a:t/>
            </a:r>
            <a:endParaRPr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Edition: 400/400</a:t>
            </a:r>
            <a:endParaRPr sz="2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Creator: HTM</a:t>
            </a:r>
            <a:endParaRPr sz="2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Contract Address: </a:t>
            </a:r>
            <a:r>
              <a:rPr lang="en-US" sz="2050">
                <a:solidFill>
                  <a:srgbClr val="2081E2"/>
                </a:solidFill>
                <a:highlight>
                  <a:srgbClr val="FBFDFF"/>
                </a:highlight>
                <a:uFill>
                  <a:noFill/>
                </a:uFill>
                <a:latin typeface="Poppins"/>
                <a:ea typeface="Poppins"/>
                <a:cs typeface="Poppins"/>
                <a:sym typeface="Poppins"/>
                <a:hlinkClick r:id="rId4">
                  <a:extLst>
                    <a:ext uri="{A12FA001-AC4F-418D-AE19-62706E023703}">
                      <ahyp:hlinkClr val="tx"/>
                    </a:ext>
                  </a:extLst>
                </a:hlinkClick>
              </a:rPr>
              <a:t>0xa3ae...beeb</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ID: </a:t>
            </a:r>
            <a:r>
              <a:rPr lang="en-US" sz="2050">
                <a:solidFill>
                  <a:srgbClr val="2081E2"/>
                </a:solidFill>
                <a:highlight>
                  <a:srgbClr val="FBFDFF"/>
                </a:highlight>
                <a:uFill>
                  <a:noFill/>
                </a:uFill>
                <a:latin typeface="Poppins"/>
                <a:ea typeface="Poppins"/>
                <a:cs typeface="Poppins"/>
                <a:sym typeface="Poppins"/>
                <a:hlinkClick r:id="rId5">
                  <a:extLst>
                    <a:ext uri="{A12FA001-AC4F-418D-AE19-62706E023703}">
                      <ahyp:hlinkClr val="tx"/>
                    </a:ext>
                  </a:extLst>
                </a:hlinkClick>
              </a:rPr>
              <a:t>665</a:t>
            </a:r>
            <a:r>
              <a:rPr lang="en-US" sz="2050">
                <a:solidFill>
                  <a:srgbClr val="2081E2"/>
                </a:solidFill>
                <a:highlight>
                  <a:srgbClr val="FBFDFF"/>
                </a:highlight>
                <a:latin typeface="Poppins"/>
                <a:ea typeface="Poppins"/>
                <a:cs typeface="Poppins"/>
                <a:sym typeface="Poppins"/>
              </a:rPr>
              <a:t>5</a:t>
            </a:r>
            <a:endParaRPr sz="2050">
              <a:solidFill>
                <a:srgbClr val="2081E2"/>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Token Standard: </a:t>
            </a:r>
            <a:r>
              <a:rPr lang="en-US" sz="2050">
                <a:solidFill>
                  <a:srgbClr val="707A83"/>
                </a:solidFill>
                <a:highlight>
                  <a:srgbClr val="FBFDFF"/>
                </a:highlight>
                <a:latin typeface="Poppins"/>
                <a:ea typeface="Poppins"/>
                <a:cs typeface="Poppins"/>
                <a:sym typeface="Poppins"/>
              </a:rPr>
              <a:t>ERC-721</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Blockchain: </a:t>
            </a:r>
            <a:r>
              <a:rPr lang="en-US" sz="2050">
                <a:solidFill>
                  <a:srgbClr val="707A83"/>
                </a:solidFill>
                <a:highlight>
                  <a:srgbClr val="FBFDFF"/>
                </a:highlight>
                <a:latin typeface="Poppins"/>
                <a:ea typeface="Poppins"/>
                <a:cs typeface="Poppins"/>
                <a:sym typeface="Poppins"/>
              </a:rPr>
              <a:t>Ethereum</a:t>
            </a:r>
            <a:endParaRPr sz="2050">
              <a:solidFill>
                <a:srgbClr val="707A83"/>
              </a:solidFill>
              <a:highlight>
                <a:srgbClr val="FBFDFF"/>
              </a:highlight>
              <a:latin typeface="Poppins"/>
              <a:ea typeface="Poppins"/>
              <a:cs typeface="Poppins"/>
              <a:sym typeface="Poppins"/>
            </a:endParaRPr>
          </a:p>
          <a:p>
            <a:pPr indent="0" lvl="0" marL="0" rtl="0" algn="l">
              <a:lnSpc>
                <a:spcPct val="115000"/>
              </a:lnSpc>
              <a:spcBef>
                <a:spcPts val="600"/>
              </a:spcBef>
              <a:spcAft>
                <a:spcPts val="0"/>
              </a:spcAft>
              <a:buClr>
                <a:schemeClr val="dk1"/>
              </a:buClr>
              <a:buSzPts val="1100"/>
              <a:buFont typeface="Arial"/>
              <a:buNone/>
            </a:pPr>
            <a:r>
              <a:rPr lang="en-US" sz="2150">
                <a:solidFill>
                  <a:srgbClr val="353840"/>
                </a:solidFill>
                <a:highlight>
                  <a:srgbClr val="FBFDFF"/>
                </a:highlight>
                <a:latin typeface="Poppins"/>
                <a:ea typeface="Poppins"/>
                <a:cs typeface="Poppins"/>
                <a:sym typeface="Poppins"/>
              </a:rPr>
              <a:t>Creator Fees: </a:t>
            </a:r>
            <a:r>
              <a:rPr lang="en-US" sz="2050">
                <a:solidFill>
                  <a:srgbClr val="707A83"/>
                </a:solidFill>
                <a:highlight>
                  <a:srgbClr val="FBFDFF"/>
                </a:highlight>
                <a:latin typeface="Poppins"/>
                <a:ea typeface="Poppins"/>
                <a:cs typeface="Poppins"/>
                <a:sym typeface="Poppins"/>
              </a:rPr>
              <a:t>10%</a:t>
            </a:r>
            <a:endParaRPr sz="2050">
              <a:solidFill>
                <a:srgbClr val="707A83"/>
              </a:solidFill>
              <a:highlight>
                <a:srgbClr val="FBFDFF"/>
              </a:highlight>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nvSpPr>
        <p:spPr>
          <a:xfrm>
            <a:off x="424542" y="294609"/>
            <a:ext cx="1074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rPr>
              <a:t>WEB3 SITE</a:t>
            </a:r>
            <a:endParaRPr/>
          </a:p>
        </p:txBody>
      </p:sp>
      <p:pic>
        <p:nvPicPr>
          <p:cNvPr id="198" name="Google Shape;198;p9"/>
          <p:cNvPicPr preferRelativeResize="0"/>
          <p:nvPr/>
        </p:nvPicPr>
        <p:blipFill rotWithShape="1">
          <a:blip r:embed="rId3">
            <a:alphaModFix/>
          </a:blip>
          <a:srcRect b="0" l="0" r="0" t="0"/>
          <a:stretch/>
        </p:blipFill>
        <p:spPr>
          <a:xfrm>
            <a:off x="3438775" y="1029775"/>
            <a:ext cx="4714838" cy="5897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2"/>
          <p:cNvPicPr preferRelativeResize="0"/>
          <p:nvPr/>
        </p:nvPicPr>
        <p:blipFill rotWithShape="1">
          <a:blip r:embed="rId3">
            <a:alphaModFix/>
          </a:blip>
          <a:srcRect b="15982" l="0" r="0" t="15983"/>
          <a:stretch/>
        </p:blipFill>
        <p:spPr>
          <a:xfrm>
            <a:off x="6386513" y="-132502"/>
            <a:ext cx="5871410" cy="6370982"/>
          </a:xfrm>
          <a:prstGeom prst="rect">
            <a:avLst/>
          </a:prstGeom>
          <a:noFill/>
          <a:ln>
            <a:noFill/>
          </a:ln>
        </p:spPr>
      </p:pic>
      <p:grpSp>
        <p:nvGrpSpPr>
          <p:cNvPr id="61" name="Google Shape;61;p2"/>
          <p:cNvGrpSpPr/>
          <p:nvPr/>
        </p:nvGrpSpPr>
        <p:grpSpPr>
          <a:xfrm>
            <a:off x="0" y="0"/>
            <a:ext cx="7070423" cy="762000"/>
            <a:chOff x="514350" y="2343150"/>
            <a:chExt cx="7852806" cy="762000"/>
          </a:xfrm>
        </p:grpSpPr>
        <p:sp>
          <p:nvSpPr>
            <p:cNvPr id="62" name="Google Shape;62;p2"/>
            <p:cNvSpPr/>
            <p:nvPr/>
          </p:nvSpPr>
          <p:spPr>
            <a:xfrm>
              <a:off x="514350" y="2343150"/>
              <a:ext cx="744855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2"/>
            <p:cNvSpPr txBox="1"/>
            <p:nvPr/>
          </p:nvSpPr>
          <p:spPr>
            <a:xfrm>
              <a:off x="956705" y="2518293"/>
              <a:ext cx="74104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Avenir"/>
                  <a:ea typeface="Avenir"/>
                  <a:cs typeface="Avenir"/>
                  <a:sym typeface="Avenir"/>
                </a:rPr>
                <a:t>THE OPPORTUNITY </a:t>
              </a:r>
              <a:endParaRPr b="0" i="0" sz="2800" u="none" cap="none" strike="noStrike">
                <a:solidFill>
                  <a:schemeClr val="lt1"/>
                </a:solidFill>
                <a:latin typeface="Calibri"/>
                <a:ea typeface="Calibri"/>
                <a:cs typeface="Calibri"/>
                <a:sym typeface="Calibri"/>
              </a:endParaRPr>
            </a:p>
          </p:txBody>
        </p:sp>
      </p:grpSp>
      <p:sp>
        <p:nvSpPr>
          <p:cNvPr id="64" name="Google Shape;64;p2"/>
          <p:cNvSpPr/>
          <p:nvPr/>
        </p:nvSpPr>
        <p:spPr>
          <a:xfrm rot="-5400000">
            <a:off x="-2308787" y="2308787"/>
            <a:ext cx="4687871" cy="70297"/>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5" name="Google Shape;65;p2"/>
          <p:cNvSpPr/>
          <p:nvPr/>
        </p:nvSpPr>
        <p:spPr>
          <a:xfrm rot="2887283">
            <a:off x="11031070" y="374115"/>
            <a:ext cx="1676400" cy="125277"/>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 name="Google Shape;66;p2"/>
          <p:cNvSpPr/>
          <p:nvPr/>
        </p:nvSpPr>
        <p:spPr>
          <a:xfrm>
            <a:off x="815378" y="2147447"/>
            <a:ext cx="6105525" cy="2154436"/>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6000" u="none" cap="none" strike="noStrike">
              <a:solidFill>
                <a:schemeClr val="dk1"/>
              </a:solidFill>
              <a:latin typeface="Avenir"/>
              <a:ea typeface="Avenir"/>
              <a:cs typeface="Avenir"/>
              <a:sym typeface="Avenir"/>
            </a:endParaRPr>
          </a:p>
          <a:p>
            <a:pPr indent="-609600" lvl="0" marL="457200" marR="0" rtl="0" algn="just">
              <a:spcBef>
                <a:spcPts val="0"/>
              </a:spcBef>
              <a:spcAft>
                <a:spcPts val="0"/>
              </a:spcAft>
              <a:buClr>
                <a:schemeClr val="dk1"/>
              </a:buClr>
              <a:buSzPts val="6000"/>
              <a:buFont typeface="Avenir"/>
              <a:buAutoNum type="arabicPeriod"/>
            </a:pPr>
            <a:r>
              <a:rPr b="0" i="0" lang="en-US" sz="6000" u="none" cap="none" strike="noStrike">
                <a:solidFill>
                  <a:schemeClr val="dk1"/>
                </a:solidFill>
                <a:latin typeface="Avenir"/>
                <a:ea typeface="Avenir"/>
                <a:cs typeface="Avenir"/>
                <a:sym typeface="Avenir"/>
              </a:rPr>
              <a:t>WHY NFT?</a:t>
            </a:r>
            <a:endParaRPr/>
          </a:p>
          <a:p>
            <a:pPr indent="0" lvl="0" marL="0" marR="0" rtl="0" algn="just">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7" name="Google Shape;67;p2"/>
          <p:cNvSpPr/>
          <p:nvPr/>
        </p:nvSpPr>
        <p:spPr>
          <a:xfrm flipH="1" rot="-2697521">
            <a:off x="6353218" y="109198"/>
            <a:ext cx="594152" cy="594152"/>
          </a:xfrm>
          <a:prstGeom prst="rtTriangle">
            <a:avLst/>
          </a:prstGeom>
          <a:solidFill>
            <a:srgbClr val="163749">
              <a:alpha val="72941"/>
            </a:srgbClr>
          </a:solidFill>
          <a:ln>
            <a:noFill/>
          </a:ln>
        </p:spPr>
        <p:txBody>
          <a:bodyPr anchorCtr="0" anchor="ctr" bIns="38100" lIns="38100" spcFirstLastPara="1" rIns="38100" wrap="square" tIns="381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nvSpPr>
        <p:spPr>
          <a:xfrm>
            <a:off x="424542" y="294609"/>
            <a:ext cx="10743212"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THE NFT</a:t>
            </a:r>
            <a:endParaRPr/>
          </a:p>
        </p:txBody>
      </p:sp>
      <p:sp>
        <p:nvSpPr>
          <p:cNvPr id="204" name="Google Shape;204;p10"/>
          <p:cNvSpPr/>
          <p:nvPr/>
        </p:nvSpPr>
        <p:spPr>
          <a:xfrm>
            <a:off x="1571852" y="-2518319"/>
            <a:ext cx="4330770" cy="9203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10"/>
          <p:cNvSpPr/>
          <p:nvPr/>
        </p:nvSpPr>
        <p:spPr>
          <a:xfrm>
            <a:off x="6550583" y="-6487113"/>
            <a:ext cx="3352159" cy="3810195"/>
          </a:xfrm>
          <a:custGeom>
            <a:rect b="b" l="l" r="r" t="t"/>
            <a:pathLst>
              <a:path extrusionOk="0" h="21600" w="21566">
                <a:moveTo>
                  <a:pt x="10778" y="0"/>
                </a:moveTo>
                <a:cubicBezTo>
                  <a:pt x="8523" y="0"/>
                  <a:pt x="6498" y="39"/>
                  <a:pt x="5509" y="426"/>
                </a:cubicBezTo>
                <a:cubicBezTo>
                  <a:pt x="4626" y="710"/>
                  <a:pt x="3837" y="1158"/>
                  <a:pt x="3188" y="1730"/>
                </a:cubicBezTo>
                <a:cubicBezTo>
                  <a:pt x="2539" y="2302"/>
                  <a:pt x="2030" y="2997"/>
                  <a:pt x="1709" y="3775"/>
                </a:cubicBezTo>
                <a:cubicBezTo>
                  <a:pt x="1548" y="4127"/>
                  <a:pt x="1440" y="4539"/>
                  <a:pt x="1369" y="5030"/>
                </a:cubicBezTo>
                <a:cubicBezTo>
                  <a:pt x="1298" y="5520"/>
                  <a:pt x="1263" y="6088"/>
                  <a:pt x="1245" y="6751"/>
                </a:cubicBezTo>
                <a:cubicBezTo>
                  <a:pt x="1280" y="7709"/>
                  <a:pt x="2182" y="8466"/>
                  <a:pt x="3270" y="8449"/>
                </a:cubicBezTo>
                <a:cubicBezTo>
                  <a:pt x="4330" y="8432"/>
                  <a:pt x="5186" y="7684"/>
                  <a:pt x="5216" y="6751"/>
                </a:cubicBezTo>
                <a:cubicBezTo>
                  <a:pt x="5227" y="6434"/>
                  <a:pt x="5246" y="6156"/>
                  <a:pt x="5282" y="5916"/>
                </a:cubicBezTo>
                <a:cubicBezTo>
                  <a:pt x="5319" y="5675"/>
                  <a:pt x="5373" y="5471"/>
                  <a:pt x="5455" y="5299"/>
                </a:cubicBezTo>
                <a:cubicBezTo>
                  <a:pt x="5614" y="4912"/>
                  <a:pt x="5867" y="4567"/>
                  <a:pt x="6190" y="4283"/>
                </a:cubicBezTo>
                <a:cubicBezTo>
                  <a:pt x="6513" y="3998"/>
                  <a:pt x="6904" y="3775"/>
                  <a:pt x="7343" y="3634"/>
                </a:cubicBezTo>
                <a:cubicBezTo>
                  <a:pt x="7648" y="3522"/>
                  <a:pt x="8029" y="3466"/>
                  <a:pt x="8523" y="3439"/>
                </a:cubicBezTo>
                <a:cubicBezTo>
                  <a:pt x="9018" y="3411"/>
                  <a:pt x="9627" y="3411"/>
                  <a:pt x="10388" y="3411"/>
                </a:cubicBezTo>
                <a:lnTo>
                  <a:pt x="11167" y="3411"/>
                </a:lnTo>
                <a:cubicBezTo>
                  <a:pt x="11928" y="3411"/>
                  <a:pt x="12537" y="3411"/>
                  <a:pt x="13032" y="3439"/>
                </a:cubicBezTo>
                <a:cubicBezTo>
                  <a:pt x="13526" y="3466"/>
                  <a:pt x="13907" y="3522"/>
                  <a:pt x="14212" y="3634"/>
                </a:cubicBezTo>
                <a:cubicBezTo>
                  <a:pt x="14651" y="3775"/>
                  <a:pt x="15042" y="3998"/>
                  <a:pt x="15365" y="4283"/>
                </a:cubicBezTo>
                <a:cubicBezTo>
                  <a:pt x="15688" y="4567"/>
                  <a:pt x="15941" y="4912"/>
                  <a:pt x="16100" y="5299"/>
                </a:cubicBezTo>
                <a:cubicBezTo>
                  <a:pt x="16228" y="5567"/>
                  <a:pt x="16291" y="5903"/>
                  <a:pt x="16323" y="6339"/>
                </a:cubicBezTo>
                <a:cubicBezTo>
                  <a:pt x="16342" y="6601"/>
                  <a:pt x="16349" y="6913"/>
                  <a:pt x="16352" y="7255"/>
                </a:cubicBezTo>
                <a:lnTo>
                  <a:pt x="15480" y="7255"/>
                </a:lnTo>
                <a:cubicBezTo>
                  <a:pt x="15343" y="7245"/>
                  <a:pt x="15213" y="7307"/>
                  <a:pt x="15146" y="7412"/>
                </a:cubicBezTo>
                <a:cubicBezTo>
                  <a:pt x="15085" y="7508"/>
                  <a:pt x="15088" y="7627"/>
                  <a:pt x="15154" y="7721"/>
                </a:cubicBezTo>
                <a:lnTo>
                  <a:pt x="18083" y="11022"/>
                </a:lnTo>
                <a:cubicBezTo>
                  <a:pt x="18146" y="11091"/>
                  <a:pt x="18240" y="11131"/>
                  <a:pt x="18340" y="11133"/>
                </a:cubicBezTo>
                <a:cubicBezTo>
                  <a:pt x="18447" y="11135"/>
                  <a:pt x="18549" y="11092"/>
                  <a:pt x="18615" y="11017"/>
                </a:cubicBezTo>
                <a:lnTo>
                  <a:pt x="21491" y="7735"/>
                </a:lnTo>
                <a:cubicBezTo>
                  <a:pt x="21560" y="7662"/>
                  <a:pt x="21583" y="7563"/>
                  <a:pt x="21553" y="7471"/>
                </a:cubicBezTo>
                <a:cubicBezTo>
                  <a:pt x="21509" y="7336"/>
                  <a:pt x="21363" y="7245"/>
                  <a:pt x="21204" y="7255"/>
                </a:cubicBezTo>
                <a:lnTo>
                  <a:pt x="20317" y="7255"/>
                </a:lnTo>
                <a:cubicBezTo>
                  <a:pt x="20307" y="6652"/>
                  <a:pt x="20291" y="6094"/>
                  <a:pt x="20251" y="5623"/>
                </a:cubicBezTo>
                <a:cubicBezTo>
                  <a:pt x="20186" y="4860"/>
                  <a:pt x="20067" y="4258"/>
                  <a:pt x="19846" y="3775"/>
                </a:cubicBezTo>
                <a:cubicBezTo>
                  <a:pt x="19525" y="2997"/>
                  <a:pt x="19016" y="2302"/>
                  <a:pt x="18367" y="1730"/>
                </a:cubicBezTo>
                <a:cubicBezTo>
                  <a:pt x="17718" y="1158"/>
                  <a:pt x="16929" y="710"/>
                  <a:pt x="16046" y="426"/>
                </a:cubicBezTo>
                <a:cubicBezTo>
                  <a:pt x="15057" y="39"/>
                  <a:pt x="13032" y="0"/>
                  <a:pt x="10778" y="0"/>
                </a:cubicBezTo>
                <a:close/>
                <a:moveTo>
                  <a:pt x="3226" y="10415"/>
                </a:moveTo>
                <a:cubicBezTo>
                  <a:pt x="3119" y="10413"/>
                  <a:pt x="3017" y="10456"/>
                  <a:pt x="2951" y="10531"/>
                </a:cubicBezTo>
                <a:lnTo>
                  <a:pt x="75" y="13813"/>
                </a:lnTo>
                <a:cubicBezTo>
                  <a:pt x="6" y="13887"/>
                  <a:pt x="-17" y="13985"/>
                  <a:pt x="13" y="14077"/>
                </a:cubicBezTo>
                <a:cubicBezTo>
                  <a:pt x="57" y="14212"/>
                  <a:pt x="203" y="14303"/>
                  <a:pt x="362" y="14293"/>
                </a:cubicBezTo>
                <a:lnTo>
                  <a:pt x="1240" y="14293"/>
                </a:lnTo>
                <a:cubicBezTo>
                  <a:pt x="1250" y="14998"/>
                  <a:pt x="1269" y="15637"/>
                  <a:pt x="1323" y="16167"/>
                </a:cubicBezTo>
                <a:cubicBezTo>
                  <a:pt x="1391" y="16840"/>
                  <a:pt x="1507" y="17384"/>
                  <a:pt x="1709" y="17825"/>
                </a:cubicBezTo>
                <a:cubicBezTo>
                  <a:pt x="2030" y="18603"/>
                  <a:pt x="2539" y="19298"/>
                  <a:pt x="3188" y="19870"/>
                </a:cubicBezTo>
                <a:cubicBezTo>
                  <a:pt x="3837" y="20442"/>
                  <a:pt x="4626" y="20890"/>
                  <a:pt x="5509" y="21174"/>
                </a:cubicBezTo>
                <a:cubicBezTo>
                  <a:pt x="6498" y="21561"/>
                  <a:pt x="8523" y="21600"/>
                  <a:pt x="10778" y="21600"/>
                </a:cubicBezTo>
                <a:cubicBezTo>
                  <a:pt x="13032" y="21600"/>
                  <a:pt x="15057" y="21561"/>
                  <a:pt x="16046" y="21174"/>
                </a:cubicBezTo>
                <a:cubicBezTo>
                  <a:pt x="16929" y="20890"/>
                  <a:pt x="17718" y="20442"/>
                  <a:pt x="18367" y="19870"/>
                </a:cubicBezTo>
                <a:cubicBezTo>
                  <a:pt x="19016" y="19298"/>
                  <a:pt x="19525" y="18603"/>
                  <a:pt x="19846" y="17825"/>
                </a:cubicBezTo>
                <a:cubicBezTo>
                  <a:pt x="20011" y="17465"/>
                  <a:pt x="20119" y="17041"/>
                  <a:pt x="20191" y="16536"/>
                </a:cubicBezTo>
                <a:cubicBezTo>
                  <a:pt x="20262" y="16031"/>
                  <a:pt x="20296" y="15444"/>
                  <a:pt x="20313" y="14756"/>
                </a:cubicBezTo>
                <a:cubicBezTo>
                  <a:pt x="20342" y="13786"/>
                  <a:pt x="19468" y="12981"/>
                  <a:pt x="18367" y="12964"/>
                </a:cubicBezTo>
                <a:cubicBezTo>
                  <a:pt x="17237" y="12946"/>
                  <a:pt x="16317" y="13761"/>
                  <a:pt x="16342" y="14756"/>
                </a:cubicBezTo>
                <a:cubicBezTo>
                  <a:pt x="16333" y="15099"/>
                  <a:pt x="16316" y="15394"/>
                  <a:pt x="16279" y="15650"/>
                </a:cubicBezTo>
                <a:cubicBezTo>
                  <a:pt x="16242" y="15905"/>
                  <a:pt x="16186" y="16121"/>
                  <a:pt x="16100" y="16301"/>
                </a:cubicBezTo>
                <a:cubicBezTo>
                  <a:pt x="15941" y="16688"/>
                  <a:pt x="15688" y="17033"/>
                  <a:pt x="15365" y="17317"/>
                </a:cubicBezTo>
                <a:cubicBezTo>
                  <a:pt x="15042" y="17602"/>
                  <a:pt x="14651" y="17825"/>
                  <a:pt x="14212" y="17966"/>
                </a:cubicBezTo>
                <a:cubicBezTo>
                  <a:pt x="13907" y="18078"/>
                  <a:pt x="13526" y="18134"/>
                  <a:pt x="13032" y="18163"/>
                </a:cubicBezTo>
                <a:cubicBezTo>
                  <a:pt x="12537" y="18191"/>
                  <a:pt x="11928" y="18191"/>
                  <a:pt x="11167" y="18191"/>
                </a:cubicBezTo>
                <a:lnTo>
                  <a:pt x="10388" y="18191"/>
                </a:lnTo>
                <a:cubicBezTo>
                  <a:pt x="9627" y="18191"/>
                  <a:pt x="9018" y="18191"/>
                  <a:pt x="8523" y="18163"/>
                </a:cubicBezTo>
                <a:cubicBezTo>
                  <a:pt x="8029" y="18134"/>
                  <a:pt x="7648" y="18078"/>
                  <a:pt x="7343" y="17966"/>
                </a:cubicBezTo>
                <a:cubicBezTo>
                  <a:pt x="6904" y="17825"/>
                  <a:pt x="6513" y="17602"/>
                  <a:pt x="6190" y="17317"/>
                </a:cubicBezTo>
                <a:cubicBezTo>
                  <a:pt x="5867" y="17033"/>
                  <a:pt x="5614" y="16688"/>
                  <a:pt x="5455" y="16301"/>
                </a:cubicBezTo>
                <a:cubicBezTo>
                  <a:pt x="5331" y="16041"/>
                  <a:pt x="5267" y="15715"/>
                  <a:pt x="5235" y="15296"/>
                </a:cubicBezTo>
                <a:cubicBezTo>
                  <a:pt x="5213" y="15013"/>
                  <a:pt x="5207" y="14669"/>
                  <a:pt x="5204" y="14293"/>
                </a:cubicBezTo>
                <a:lnTo>
                  <a:pt x="6086" y="14293"/>
                </a:lnTo>
                <a:cubicBezTo>
                  <a:pt x="6223" y="14303"/>
                  <a:pt x="6353" y="14242"/>
                  <a:pt x="6420" y="14136"/>
                </a:cubicBezTo>
                <a:cubicBezTo>
                  <a:pt x="6481" y="14040"/>
                  <a:pt x="6479" y="13922"/>
                  <a:pt x="6414" y="13827"/>
                </a:cubicBezTo>
                <a:lnTo>
                  <a:pt x="3484" y="10527"/>
                </a:lnTo>
                <a:cubicBezTo>
                  <a:pt x="3421" y="10458"/>
                  <a:pt x="3326" y="10416"/>
                  <a:pt x="3226" y="10415"/>
                </a:cubicBezTo>
                <a:close/>
              </a:path>
            </a:pathLst>
          </a:custGeom>
          <a:solidFill>
            <a:schemeClr val="accent5">
              <a:alpha val="49803"/>
            </a:scheme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grpSp>
        <p:nvGrpSpPr>
          <p:cNvPr id="206" name="Google Shape;206;p10"/>
          <p:cNvGrpSpPr/>
          <p:nvPr/>
        </p:nvGrpSpPr>
        <p:grpSpPr>
          <a:xfrm>
            <a:off x="4878381" y="-5228672"/>
            <a:ext cx="1787680" cy="914649"/>
            <a:chOff x="0" y="0"/>
            <a:chExt cx="3736057" cy="1911518"/>
          </a:xfrm>
        </p:grpSpPr>
        <p:sp>
          <p:nvSpPr>
            <p:cNvPr id="207" name="Google Shape;207;p10"/>
            <p:cNvSpPr/>
            <p:nvPr/>
          </p:nvSpPr>
          <p:spPr>
            <a:xfrm>
              <a:off x="0" y="0"/>
              <a:ext cx="3736057" cy="1911518"/>
            </a:xfrm>
            <a:custGeom>
              <a:rect b="b" l="l" r="r" t="t"/>
              <a:pathLst>
                <a:path extrusionOk="0" h="21583" w="21543">
                  <a:moveTo>
                    <a:pt x="893" y="9"/>
                  </a:moveTo>
                  <a:cubicBezTo>
                    <a:pt x="529" y="-17"/>
                    <a:pt x="203" y="444"/>
                    <a:pt x="102" y="1128"/>
                  </a:cubicBezTo>
                  <a:cubicBezTo>
                    <a:pt x="25" y="1648"/>
                    <a:pt x="96" y="2208"/>
                    <a:pt x="288" y="2598"/>
                  </a:cubicBezTo>
                  <a:lnTo>
                    <a:pt x="3882" y="9581"/>
                  </a:lnTo>
                  <a:cubicBezTo>
                    <a:pt x="4042" y="9890"/>
                    <a:pt x="4134" y="10312"/>
                    <a:pt x="4136" y="10753"/>
                  </a:cubicBezTo>
                  <a:cubicBezTo>
                    <a:pt x="4138" y="11191"/>
                    <a:pt x="4052" y="11612"/>
                    <a:pt x="3896" y="11926"/>
                  </a:cubicBezTo>
                  <a:lnTo>
                    <a:pt x="212" y="19119"/>
                  </a:lnTo>
                  <a:cubicBezTo>
                    <a:pt x="14" y="19507"/>
                    <a:pt x="-52" y="20084"/>
                    <a:pt x="42" y="20602"/>
                  </a:cubicBezTo>
                  <a:cubicBezTo>
                    <a:pt x="137" y="21127"/>
                    <a:pt x="380" y="21495"/>
                    <a:pt x="664" y="21545"/>
                  </a:cubicBezTo>
                  <a:lnTo>
                    <a:pt x="15755" y="21583"/>
                  </a:lnTo>
                  <a:cubicBezTo>
                    <a:pt x="15910" y="21561"/>
                    <a:pt x="16061" y="21481"/>
                    <a:pt x="16200" y="21347"/>
                  </a:cubicBezTo>
                  <a:cubicBezTo>
                    <a:pt x="16336" y="21217"/>
                    <a:pt x="16458" y="21038"/>
                    <a:pt x="16560" y="20819"/>
                  </a:cubicBezTo>
                  <a:lnTo>
                    <a:pt x="21403" y="11356"/>
                  </a:lnTo>
                  <a:cubicBezTo>
                    <a:pt x="21486" y="11220"/>
                    <a:pt x="21536" y="11022"/>
                    <a:pt x="21542" y="10811"/>
                  </a:cubicBezTo>
                  <a:cubicBezTo>
                    <a:pt x="21548" y="10578"/>
                    <a:pt x="21500" y="10353"/>
                    <a:pt x="21410" y="10199"/>
                  </a:cubicBezTo>
                  <a:lnTo>
                    <a:pt x="16603" y="739"/>
                  </a:lnTo>
                  <a:cubicBezTo>
                    <a:pt x="16497" y="529"/>
                    <a:pt x="16372" y="357"/>
                    <a:pt x="16234" y="232"/>
                  </a:cubicBezTo>
                  <a:cubicBezTo>
                    <a:pt x="16064" y="78"/>
                    <a:pt x="15880" y="-1"/>
                    <a:pt x="15693" y="0"/>
                  </a:cubicBezTo>
                  <a:lnTo>
                    <a:pt x="893" y="9"/>
                  </a:lnTo>
                  <a:close/>
                </a:path>
              </a:pathLst>
            </a:custGeom>
            <a:noFill/>
            <a:ln cap="flat" cmpd="sng" w="76200">
              <a:solidFill>
                <a:srgbClr val="169898"/>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208" name="Google Shape;208;p10"/>
            <p:cNvSpPr txBox="1"/>
            <p:nvPr/>
          </p:nvSpPr>
          <p:spPr>
            <a:xfrm>
              <a:off x="744547" y="511257"/>
              <a:ext cx="2678764" cy="728982"/>
            </a:xfrm>
            <a:prstGeom prst="rect">
              <a:avLst/>
            </a:prstGeom>
            <a:noFill/>
            <a:ln>
              <a:noFill/>
            </a:ln>
          </p:spPr>
          <p:txBody>
            <a:bodyPr anchorCtr="0" anchor="t" bIns="50800" lIns="50800" spcFirstLastPara="1" rIns="50800" wrap="square" tIns="50800">
              <a:spAutoFit/>
            </a:bodyPr>
            <a:lstStyle/>
            <a:p>
              <a:pPr indent="0" lvl="0" marL="0" marR="0" rtl="0" algn="l">
                <a:spcBef>
                  <a:spcPts val="0"/>
                </a:spcBef>
                <a:spcAft>
                  <a:spcPts val="0"/>
                </a:spcAft>
                <a:buNone/>
              </a:pPr>
              <a:r>
                <a:rPr lang="en-US" sz="1600">
                  <a:solidFill>
                    <a:schemeClr val="lt1"/>
                  </a:solidFill>
                  <a:latin typeface="Avenir"/>
                  <a:ea typeface="Avenir"/>
                  <a:cs typeface="Avenir"/>
                  <a:sym typeface="Avenir"/>
                </a:rPr>
                <a:t>Onboarding</a:t>
              </a:r>
              <a:endParaRPr sz="1600">
                <a:solidFill>
                  <a:schemeClr val="lt1"/>
                </a:solidFill>
                <a:latin typeface="Avenir"/>
                <a:ea typeface="Avenir"/>
                <a:cs typeface="Avenir"/>
                <a:sym typeface="Avenir"/>
              </a:endParaRPr>
            </a:p>
          </p:txBody>
        </p:sp>
      </p:grpSp>
      <p:grpSp>
        <p:nvGrpSpPr>
          <p:cNvPr id="209" name="Google Shape;209;p10"/>
          <p:cNvGrpSpPr/>
          <p:nvPr/>
        </p:nvGrpSpPr>
        <p:grpSpPr>
          <a:xfrm>
            <a:off x="10080179" y="-5228672"/>
            <a:ext cx="1787680" cy="914649"/>
            <a:chOff x="0" y="0"/>
            <a:chExt cx="3736057" cy="1911518"/>
          </a:xfrm>
        </p:grpSpPr>
        <p:sp>
          <p:nvSpPr>
            <p:cNvPr id="210" name="Google Shape;210;p10"/>
            <p:cNvSpPr/>
            <p:nvPr/>
          </p:nvSpPr>
          <p:spPr>
            <a:xfrm>
              <a:off x="0" y="0"/>
              <a:ext cx="3736057" cy="1911518"/>
            </a:xfrm>
            <a:custGeom>
              <a:rect b="b" l="l" r="r" t="t"/>
              <a:pathLst>
                <a:path extrusionOk="0" h="21583" w="21543">
                  <a:moveTo>
                    <a:pt x="893" y="9"/>
                  </a:moveTo>
                  <a:cubicBezTo>
                    <a:pt x="529" y="-17"/>
                    <a:pt x="203" y="444"/>
                    <a:pt x="102" y="1128"/>
                  </a:cubicBezTo>
                  <a:cubicBezTo>
                    <a:pt x="25" y="1648"/>
                    <a:pt x="96" y="2208"/>
                    <a:pt x="288" y="2598"/>
                  </a:cubicBezTo>
                  <a:lnTo>
                    <a:pt x="3882" y="9581"/>
                  </a:lnTo>
                  <a:cubicBezTo>
                    <a:pt x="4042" y="9890"/>
                    <a:pt x="4134" y="10312"/>
                    <a:pt x="4136" y="10753"/>
                  </a:cubicBezTo>
                  <a:cubicBezTo>
                    <a:pt x="4138" y="11191"/>
                    <a:pt x="4052" y="11612"/>
                    <a:pt x="3896" y="11926"/>
                  </a:cubicBezTo>
                  <a:lnTo>
                    <a:pt x="212" y="19119"/>
                  </a:lnTo>
                  <a:cubicBezTo>
                    <a:pt x="14" y="19507"/>
                    <a:pt x="-52" y="20084"/>
                    <a:pt x="42" y="20602"/>
                  </a:cubicBezTo>
                  <a:cubicBezTo>
                    <a:pt x="137" y="21127"/>
                    <a:pt x="380" y="21495"/>
                    <a:pt x="664" y="21545"/>
                  </a:cubicBezTo>
                  <a:lnTo>
                    <a:pt x="15755" y="21583"/>
                  </a:lnTo>
                  <a:cubicBezTo>
                    <a:pt x="15910" y="21561"/>
                    <a:pt x="16061" y="21481"/>
                    <a:pt x="16200" y="21347"/>
                  </a:cubicBezTo>
                  <a:cubicBezTo>
                    <a:pt x="16336" y="21217"/>
                    <a:pt x="16458" y="21038"/>
                    <a:pt x="16560" y="20819"/>
                  </a:cubicBezTo>
                  <a:lnTo>
                    <a:pt x="21403" y="11356"/>
                  </a:lnTo>
                  <a:cubicBezTo>
                    <a:pt x="21486" y="11220"/>
                    <a:pt x="21536" y="11022"/>
                    <a:pt x="21542" y="10811"/>
                  </a:cubicBezTo>
                  <a:cubicBezTo>
                    <a:pt x="21548" y="10578"/>
                    <a:pt x="21500" y="10353"/>
                    <a:pt x="21410" y="10199"/>
                  </a:cubicBezTo>
                  <a:lnTo>
                    <a:pt x="16603" y="739"/>
                  </a:lnTo>
                  <a:cubicBezTo>
                    <a:pt x="16497" y="529"/>
                    <a:pt x="16372" y="357"/>
                    <a:pt x="16234" y="232"/>
                  </a:cubicBezTo>
                  <a:cubicBezTo>
                    <a:pt x="16064" y="78"/>
                    <a:pt x="15880" y="-1"/>
                    <a:pt x="15693" y="0"/>
                  </a:cubicBezTo>
                  <a:lnTo>
                    <a:pt x="893" y="9"/>
                  </a:lnTo>
                  <a:close/>
                </a:path>
              </a:pathLst>
            </a:custGeom>
            <a:noFill/>
            <a:ln cap="flat" cmpd="sng" w="76200">
              <a:solidFill>
                <a:schemeClr val="accent4"/>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211" name="Google Shape;211;p10"/>
            <p:cNvSpPr txBox="1"/>
            <p:nvPr/>
          </p:nvSpPr>
          <p:spPr>
            <a:xfrm>
              <a:off x="744547" y="511257"/>
              <a:ext cx="2247108" cy="1243559"/>
            </a:xfrm>
            <a:prstGeom prst="rect">
              <a:avLst/>
            </a:prstGeom>
            <a:noFill/>
            <a:ln>
              <a:noFill/>
            </a:ln>
          </p:spPr>
          <p:txBody>
            <a:bodyPr anchorCtr="0" anchor="t" bIns="50800" lIns="50800" spcFirstLastPara="1" rIns="50800" wrap="square" tIns="50800">
              <a:spAutoFit/>
            </a:bodyPr>
            <a:lstStyle/>
            <a:p>
              <a:pPr indent="0" lvl="0" marL="0" marR="0" rtl="0" algn="l">
                <a:spcBef>
                  <a:spcPts val="0"/>
                </a:spcBef>
                <a:spcAft>
                  <a:spcPts val="0"/>
                </a:spcAft>
                <a:buNone/>
              </a:pPr>
              <a:r>
                <a:rPr lang="en-US" sz="1600">
                  <a:solidFill>
                    <a:schemeClr val="lt1"/>
                  </a:solidFill>
                  <a:latin typeface="Avenir"/>
                  <a:ea typeface="Avenir"/>
                  <a:cs typeface="Avenir"/>
                  <a:sym typeface="Avenir"/>
                </a:rPr>
                <a:t>Closing process</a:t>
              </a:r>
              <a:endParaRPr/>
            </a:p>
          </p:txBody>
        </p:sp>
      </p:grpSp>
      <p:sp>
        <p:nvSpPr>
          <p:cNvPr id="212" name="Google Shape;212;p10"/>
          <p:cNvSpPr/>
          <p:nvPr/>
        </p:nvSpPr>
        <p:spPr>
          <a:xfrm>
            <a:off x="6550583" y="-6487113"/>
            <a:ext cx="3352159" cy="3810195"/>
          </a:xfrm>
          <a:custGeom>
            <a:rect b="b" l="l" r="r" t="t"/>
            <a:pathLst>
              <a:path extrusionOk="0" h="21600" w="21566">
                <a:moveTo>
                  <a:pt x="10778" y="0"/>
                </a:moveTo>
                <a:cubicBezTo>
                  <a:pt x="8523" y="0"/>
                  <a:pt x="6498" y="39"/>
                  <a:pt x="5509" y="426"/>
                </a:cubicBezTo>
                <a:cubicBezTo>
                  <a:pt x="4626" y="710"/>
                  <a:pt x="3837" y="1158"/>
                  <a:pt x="3188" y="1730"/>
                </a:cubicBezTo>
                <a:cubicBezTo>
                  <a:pt x="2539" y="2302"/>
                  <a:pt x="2030" y="2997"/>
                  <a:pt x="1709" y="3775"/>
                </a:cubicBezTo>
                <a:cubicBezTo>
                  <a:pt x="1548" y="4127"/>
                  <a:pt x="1440" y="4539"/>
                  <a:pt x="1369" y="5030"/>
                </a:cubicBezTo>
                <a:cubicBezTo>
                  <a:pt x="1298" y="5520"/>
                  <a:pt x="1263" y="6088"/>
                  <a:pt x="1245" y="6751"/>
                </a:cubicBezTo>
                <a:cubicBezTo>
                  <a:pt x="1280" y="7709"/>
                  <a:pt x="2182" y="8466"/>
                  <a:pt x="3270" y="8449"/>
                </a:cubicBezTo>
                <a:cubicBezTo>
                  <a:pt x="4330" y="8432"/>
                  <a:pt x="5186" y="7684"/>
                  <a:pt x="5216" y="6751"/>
                </a:cubicBezTo>
                <a:cubicBezTo>
                  <a:pt x="5227" y="6434"/>
                  <a:pt x="5246" y="6156"/>
                  <a:pt x="5282" y="5916"/>
                </a:cubicBezTo>
                <a:cubicBezTo>
                  <a:pt x="5319" y="5675"/>
                  <a:pt x="5373" y="5471"/>
                  <a:pt x="5455" y="5299"/>
                </a:cubicBezTo>
                <a:cubicBezTo>
                  <a:pt x="5614" y="4912"/>
                  <a:pt x="5867" y="4567"/>
                  <a:pt x="6190" y="4283"/>
                </a:cubicBezTo>
                <a:cubicBezTo>
                  <a:pt x="6513" y="3998"/>
                  <a:pt x="6904" y="3775"/>
                  <a:pt x="7343" y="3634"/>
                </a:cubicBezTo>
                <a:cubicBezTo>
                  <a:pt x="7648" y="3522"/>
                  <a:pt x="8029" y="3466"/>
                  <a:pt x="8523" y="3439"/>
                </a:cubicBezTo>
                <a:cubicBezTo>
                  <a:pt x="9018" y="3411"/>
                  <a:pt x="9627" y="3411"/>
                  <a:pt x="10388" y="3411"/>
                </a:cubicBezTo>
                <a:lnTo>
                  <a:pt x="11167" y="3411"/>
                </a:lnTo>
                <a:cubicBezTo>
                  <a:pt x="11928" y="3411"/>
                  <a:pt x="12537" y="3411"/>
                  <a:pt x="13032" y="3439"/>
                </a:cubicBezTo>
                <a:cubicBezTo>
                  <a:pt x="13526" y="3466"/>
                  <a:pt x="13907" y="3522"/>
                  <a:pt x="14212" y="3634"/>
                </a:cubicBezTo>
                <a:cubicBezTo>
                  <a:pt x="14651" y="3775"/>
                  <a:pt x="15042" y="3998"/>
                  <a:pt x="15365" y="4283"/>
                </a:cubicBezTo>
                <a:cubicBezTo>
                  <a:pt x="15688" y="4567"/>
                  <a:pt x="15941" y="4912"/>
                  <a:pt x="16100" y="5299"/>
                </a:cubicBezTo>
                <a:cubicBezTo>
                  <a:pt x="16228" y="5567"/>
                  <a:pt x="16291" y="5903"/>
                  <a:pt x="16323" y="6339"/>
                </a:cubicBezTo>
                <a:cubicBezTo>
                  <a:pt x="16342" y="6601"/>
                  <a:pt x="16349" y="6913"/>
                  <a:pt x="16352" y="7255"/>
                </a:cubicBezTo>
                <a:lnTo>
                  <a:pt x="15480" y="7255"/>
                </a:lnTo>
                <a:cubicBezTo>
                  <a:pt x="15343" y="7245"/>
                  <a:pt x="15213" y="7307"/>
                  <a:pt x="15146" y="7412"/>
                </a:cubicBezTo>
                <a:cubicBezTo>
                  <a:pt x="15085" y="7508"/>
                  <a:pt x="15088" y="7627"/>
                  <a:pt x="15154" y="7721"/>
                </a:cubicBezTo>
                <a:lnTo>
                  <a:pt x="18083" y="11022"/>
                </a:lnTo>
                <a:cubicBezTo>
                  <a:pt x="18146" y="11091"/>
                  <a:pt x="18240" y="11131"/>
                  <a:pt x="18340" y="11133"/>
                </a:cubicBezTo>
                <a:cubicBezTo>
                  <a:pt x="18447" y="11135"/>
                  <a:pt x="18549" y="11092"/>
                  <a:pt x="18615" y="11017"/>
                </a:cubicBezTo>
                <a:lnTo>
                  <a:pt x="21491" y="7735"/>
                </a:lnTo>
                <a:cubicBezTo>
                  <a:pt x="21560" y="7662"/>
                  <a:pt x="21583" y="7563"/>
                  <a:pt x="21553" y="7471"/>
                </a:cubicBezTo>
                <a:cubicBezTo>
                  <a:pt x="21509" y="7336"/>
                  <a:pt x="21363" y="7245"/>
                  <a:pt x="21204" y="7255"/>
                </a:cubicBezTo>
                <a:lnTo>
                  <a:pt x="20317" y="7255"/>
                </a:lnTo>
                <a:cubicBezTo>
                  <a:pt x="20307" y="6652"/>
                  <a:pt x="20291" y="6094"/>
                  <a:pt x="20251" y="5623"/>
                </a:cubicBezTo>
                <a:cubicBezTo>
                  <a:pt x="20186" y="4860"/>
                  <a:pt x="20067" y="4258"/>
                  <a:pt x="19846" y="3775"/>
                </a:cubicBezTo>
                <a:cubicBezTo>
                  <a:pt x="19525" y="2997"/>
                  <a:pt x="19016" y="2302"/>
                  <a:pt x="18367" y="1730"/>
                </a:cubicBezTo>
                <a:cubicBezTo>
                  <a:pt x="17718" y="1158"/>
                  <a:pt x="16929" y="710"/>
                  <a:pt x="16046" y="426"/>
                </a:cubicBezTo>
                <a:cubicBezTo>
                  <a:pt x="15057" y="39"/>
                  <a:pt x="13032" y="0"/>
                  <a:pt x="10778" y="0"/>
                </a:cubicBezTo>
                <a:close/>
                <a:moveTo>
                  <a:pt x="3226" y="10415"/>
                </a:moveTo>
                <a:cubicBezTo>
                  <a:pt x="3119" y="10413"/>
                  <a:pt x="3017" y="10456"/>
                  <a:pt x="2951" y="10531"/>
                </a:cubicBezTo>
                <a:lnTo>
                  <a:pt x="75" y="13813"/>
                </a:lnTo>
                <a:cubicBezTo>
                  <a:pt x="6" y="13887"/>
                  <a:pt x="-17" y="13985"/>
                  <a:pt x="13" y="14077"/>
                </a:cubicBezTo>
                <a:cubicBezTo>
                  <a:pt x="57" y="14212"/>
                  <a:pt x="203" y="14303"/>
                  <a:pt x="362" y="14293"/>
                </a:cubicBezTo>
                <a:lnTo>
                  <a:pt x="1240" y="14293"/>
                </a:lnTo>
                <a:cubicBezTo>
                  <a:pt x="1250" y="14998"/>
                  <a:pt x="1269" y="15637"/>
                  <a:pt x="1323" y="16167"/>
                </a:cubicBezTo>
                <a:cubicBezTo>
                  <a:pt x="1391" y="16840"/>
                  <a:pt x="1507" y="17384"/>
                  <a:pt x="1709" y="17825"/>
                </a:cubicBezTo>
                <a:cubicBezTo>
                  <a:pt x="2030" y="18603"/>
                  <a:pt x="2539" y="19298"/>
                  <a:pt x="3188" y="19870"/>
                </a:cubicBezTo>
                <a:cubicBezTo>
                  <a:pt x="3837" y="20442"/>
                  <a:pt x="4626" y="20890"/>
                  <a:pt x="5509" y="21174"/>
                </a:cubicBezTo>
                <a:cubicBezTo>
                  <a:pt x="6498" y="21561"/>
                  <a:pt x="8523" y="21600"/>
                  <a:pt x="10778" y="21600"/>
                </a:cubicBezTo>
                <a:cubicBezTo>
                  <a:pt x="13032" y="21600"/>
                  <a:pt x="15057" y="21561"/>
                  <a:pt x="16046" y="21174"/>
                </a:cubicBezTo>
                <a:cubicBezTo>
                  <a:pt x="16929" y="20890"/>
                  <a:pt x="17718" y="20442"/>
                  <a:pt x="18367" y="19870"/>
                </a:cubicBezTo>
                <a:cubicBezTo>
                  <a:pt x="19016" y="19298"/>
                  <a:pt x="19525" y="18603"/>
                  <a:pt x="19846" y="17825"/>
                </a:cubicBezTo>
                <a:cubicBezTo>
                  <a:pt x="20011" y="17465"/>
                  <a:pt x="20119" y="17041"/>
                  <a:pt x="20191" y="16536"/>
                </a:cubicBezTo>
                <a:cubicBezTo>
                  <a:pt x="20262" y="16031"/>
                  <a:pt x="20296" y="15444"/>
                  <a:pt x="20313" y="14756"/>
                </a:cubicBezTo>
                <a:cubicBezTo>
                  <a:pt x="20342" y="13786"/>
                  <a:pt x="19468" y="12981"/>
                  <a:pt x="18367" y="12964"/>
                </a:cubicBezTo>
                <a:cubicBezTo>
                  <a:pt x="17237" y="12946"/>
                  <a:pt x="16317" y="13761"/>
                  <a:pt x="16342" y="14756"/>
                </a:cubicBezTo>
                <a:cubicBezTo>
                  <a:pt x="16333" y="15099"/>
                  <a:pt x="16316" y="15394"/>
                  <a:pt x="16279" y="15650"/>
                </a:cubicBezTo>
                <a:cubicBezTo>
                  <a:pt x="16242" y="15905"/>
                  <a:pt x="16186" y="16121"/>
                  <a:pt x="16100" y="16301"/>
                </a:cubicBezTo>
                <a:cubicBezTo>
                  <a:pt x="15941" y="16688"/>
                  <a:pt x="15688" y="17033"/>
                  <a:pt x="15365" y="17317"/>
                </a:cubicBezTo>
                <a:cubicBezTo>
                  <a:pt x="15042" y="17602"/>
                  <a:pt x="14651" y="17825"/>
                  <a:pt x="14212" y="17966"/>
                </a:cubicBezTo>
                <a:cubicBezTo>
                  <a:pt x="13907" y="18078"/>
                  <a:pt x="13526" y="18134"/>
                  <a:pt x="13032" y="18163"/>
                </a:cubicBezTo>
                <a:cubicBezTo>
                  <a:pt x="12537" y="18191"/>
                  <a:pt x="11928" y="18191"/>
                  <a:pt x="11167" y="18191"/>
                </a:cubicBezTo>
                <a:lnTo>
                  <a:pt x="10388" y="18191"/>
                </a:lnTo>
                <a:cubicBezTo>
                  <a:pt x="9627" y="18191"/>
                  <a:pt x="9018" y="18191"/>
                  <a:pt x="8523" y="18163"/>
                </a:cubicBezTo>
                <a:cubicBezTo>
                  <a:pt x="8029" y="18134"/>
                  <a:pt x="7648" y="18078"/>
                  <a:pt x="7343" y="17966"/>
                </a:cubicBezTo>
                <a:cubicBezTo>
                  <a:pt x="6904" y="17825"/>
                  <a:pt x="6513" y="17602"/>
                  <a:pt x="6190" y="17317"/>
                </a:cubicBezTo>
                <a:cubicBezTo>
                  <a:pt x="5867" y="17033"/>
                  <a:pt x="5614" y="16688"/>
                  <a:pt x="5455" y="16301"/>
                </a:cubicBezTo>
                <a:cubicBezTo>
                  <a:pt x="5331" y="16041"/>
                  <a:pt x="5267" y="15715"/>
                  <a:pt x="5235" y="15296"/>
                </a:cubicBezTo>
                <a:cubicBezTo>
                  <a:pt x="5213" y="15013"/>
                  <a:pt x="5207" y="14669"/>
                  <a:pt x="5204" y="14293"/>
                </a:cubicBezTo>
                <a:lnTo>
                  <a:pt x="6086" y="14293"/>
                </a:lnTo>
                <a:cubicBezTo>
                  <a:pt x="6223" y="14303"/>
                  <a:pt x="6353" y="14242"/>
                  <a:pt x="6420" y="14136"/>
                </a:cubicBezTo>
                <a:cubicBezTo>
                  <a:pt x="6481" y="14040"/>
                  <a:pt x="6479" y="13922"/>
                  <a:pt x="6414" y="13827"/>
                </a:cubicBezTo>
                <a:lnTo>
                  <a:pt x="3484" y="10527"/>
                </a:lnTo>
                <a:cubicBezTo>
                  <a:pt x="3421" y="10458"/>
                  <a:pt x="3326" y="10416"/>
                  <a:pt x="3226" y="10415"/>
                </a:cubicBezTo>
                <a:close/>
              </a:path>
            </a:pathLst>
          </a:custGeom>
          <a:noFill/>
          <a:ln cap="flat" cmpd="sng" w="254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13" name="Google Shape;213;p10"/>
          <p:cNvSpPr txBox="1"/>
          <p:nvPr/>
        </p:nvSpPr>
        <p:spPr>
          <a:xfrm>
            <a:off x="7505485" y="-6314084"/>
            <a:ext cx="1442356" cy="245172"/>
          </a:xfrm>
          <a:prstGeom prst="rect">
            <a:avLst/>
          </a:prstGeom>
          <a:noFill/>
          <a:ln>
            <a:noFill/>
          </a:ln>
        </p:spPr>
        <p:txBody>
          <a:bodyPr anchorCtr="0" anchor="t" bIns="50800" lIns="50800" spcFirstLastPara="1" rIns="50800" wrap="square" tIns="50800">
            <a:spAutoFit/>
          </a:bodyPr>
          <a:lstStyle/>
          <a:p>
            <a:pPr indent="0" lvl="0" marL="0" marR="0" rtl="0" algn="l">
              <a:spcBef>
                <a:spcPts val="0"/>
              </a:spcBef>
              <a:spcAft>
                <a:spcPts val="0"/>
              </a:spcAft>
              <a:buNone/>
            </a:pPr>
            <a:r>
              <a:rPr lang="en-US" sz="800">
                <a:solidFill>
                  <a:schemeClr val="dk1"/>
                </a:solidFill>
                <a:latin typeface="Barlow SemiBold"/>
                <a:ea typeface="Barlow SemiBold"/>
                <a:cs typeface="Barlow SemiBold"/>
                <a:sym typeface="Barlow SemiBold"/>
              </a:rPr>
              <a:t>Planning process</a:t>
            </a:r>
            <a:endParaRPr/>
          </a:p>
        </p:txBody>
      </p:sp>
      <p:sp>
        <p:nvSpPr>
          <p:cNvPr id="214" name="Google Shape;214;p10"/>
          <p:cNvSpPr txBox="1"/>
          <p:nvPr/>
        </p:nvSpPr>
        <p:spPr>
          <a:xfrm>
            <a:off x="7505485" y="-3115414"/>
            <a:ext cx="1442356" cy="245172"/>
          </a:xfrm>
          <a:prstGeom prst="rect">
            <a:avLst/>
          </a:prstGeom>
          <a:noFill/>
          <a:ln>
            <a:noFill/>
          </a:ln>
        </p:spPr>
        <p:txBody>
          <a:bodyPr anchorCtr="0" anchor="t" bIns="50800" lIns="50800" spcFirstLastPara="1" rIns="50800" wrap="square" tIns="50800">
            <a:spAutoFit/>
          </a:bodyPr>
          <a:lstStyle/>
          <a:p>
            <a:pPr indent="0" lvl="0" marL="0" marR="0" rtl="0" algn="l">
              <a:spcBef>
                <a:spcPts val="0"/>
              </a:spcBef>
              <a:spcAft>
                <a:spcPts val="0"/>
              </a:spcAft>
              <a:buNone/>
            </a:pPr>
            <a:r>
              <a:rPr lang="en-US" sz="800">
                <a:solidFill>
                  <a:schemeClr val="dk1"/>
                </a:solidFill>
                <a:latin typeface="Barlow SemiBold"/>
                <a:ea typeface="Barlow SemiBold"/>
                <a:cs typeface="Barlow SemiBold"/>
                <a:sym typeface="Barlow SemiBold"/>
              </a:rPr>
              <a:t>Executing process</a:t>
            </a:r>
            <a:endParaRPr/>
          </a:p>
        </p:txBody>
      </p:sp>
      <p:grpSp>
        <p:nvGrpSpPr>
          <p:cNvPr id="215" name="Google Shape;215;p10"/>
          <p:cNvGrpSpPr/>
          <p:nvPr/>
        </p:nvGrpSpPr>
        <p:grpSpPr>
          <a:xfrm>
            <a:off x="11786553" y="-5228672"/>
            <a:ext cx="1787680" cy="914649"/>
            <a:chOff x="0" y="0"/>
            <a:chExt cx="3736057" cy="1911518"/>
          </a:xfrm>
        </p:grpSpPr>
        <p:sp>
          <p:nvSpPr>
            <p:cNvPr id="216" name="Google Shape;216;p10"/>
            <p:cNvSpPr/>
            <p:nvPr/>
          </p:nvSpPr>
          <p:spPr>
            <a:xfrm>
              <a:off x="0" y="0"/>
              <a:ext cx="3736057" cy="1911518"/>
            </a:xfrm>
            <a:custGeom>
              <a:rect b="b" l="l" r="r" t="t"/>
              <a:pathLst>
                <a:path extrusionOk="0" h="21583" w="21543">
                  <a:moveTo>
                    <a:pt x="893" y="9"/>
                  </a:moveTo>
                  <a:cubicBezTo>
                    <a:pt x="529" y="-17"/>
                    <a:pt x="203" y="444"/>
                    <a:pt x="102" y="1128"/>
                  </a:cubicBezTo>
                  <a:cubicBezTo>
                    <a:pt x="25" y="1648"/>
                    <a:pt x="96" y="2208"/>
                    <a:pt x="288" y="2598"/>
                  </a:cubicBezTo>
                  <a:lnTo>
                    <a:pt x="3882" y="9581"/>
                  </a:lnTo>
                  <a:cubicBezTo>
                    <a:pt x="4042" y="9890"/>
                    <a:pt x="4134" y="10312"/>
                    <a:pt x="4136" y="10753"/>
                  </a:cubicBezTo>
                  <a:cubicBezTo>
                    <a:pt x="4138" y="11191"/>
                    <a:pt x="4052" y="11612"/>
                    <a:pt x="3896" y="11926"/>
                  </a:cubicBezTo>
                  <a:lnTo>
                    <a:pt x="212" y="19119"/>
                  </a:lnTo>
                  <a:cubicBezTo>
                    <a:pt x="14" y="19507"/>
                    <a:pt x="-52" y="20084"/>
                    <a:pt x="42" y="20602"/>
                  </a:cubicBezTo>
                  <a:cubicBezTo>
                    <a:pt x="137" y="21127"/>
                    <a:pt x="380" y="21495"/>
                    <a:pt x="664" y="21545"/>
                  </a:cubicBezTo>
                  <a:lnTo>
                    <a:pt x="15755" y="21583"/>
                  </a:lnTo>
                  <a:cubicBezTo>
                    <a:pt x="15910" y="21561"/>
                    <a:pt x="16061" y="21481"/>
                    <a:pt x="16200" y="21347"/>
                  </a:cubicBezTo>
                  <a:cubicBezTo>
                    <a:pt x="16336" y="21217"/>
                    <a:pt x="16458" y="21038"/>
                    <a:pt x="16560" y="20819"/>
                  </a:cubicBezTo>
                  <a:lnTo>
                    <a:pt x="21403" y="11356"/>
                  </a:lnTo>
                  <a:cubicBezTo>
                    <a:pt x="21486" y="11220"/>
                    <a:pt x="21536" y="11022"/>
                    <a:pt x="21542" y="10811"/>
                  </a:cubicBezTo>
                  <a:cubicBezTo>
                    <a:pt x="21548" y="10578"/>
                    <a:pt x="21500" y="10353"/>
                    <a:pt x="21410" y="10199"/>
                  </a:cubicBezTo>
                  <a:lnTo>
                    <a:pt x="16603" y="739"/>
                  </a:lnTo>
                  <a:cubicBezTo>
                    <a:pt x="16497" y="529"/>
                    <a:pt x="16372" y="357"/>
                    <a:pt x="16234" y="232"/>
                  </a:cubicBezTo>
                  <a:cubicBezTo>
                    <a:pt x="16064" y="78"/>
                    <a:pt x="15880" y="-1"/>
                    <a:pt x="15693" y="0"/>
                  </a:cubicBezTo>
                  <a:lnTo>
                    <a:pt x="893" y="9"/>
                  </a:lnTo>
                  <a:close/>
                </a:path>
              </a:pathLst>
            </a:custGeom>
            <a:noFill/>
            <a:ln cap="flat" cmpd="sng" w="76200">
              <a:solidFill>
                <a:schemeClr val="accent1"/>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217" name="Google Shape;217;p10"/>
            <p:cNvSpPr txBox="1"/>
            <p:nvPr/>
          </p:nvSpPr>
          <p:spPr>
            <a:xfrm>
              <a:off x="744547" y="511257"/>
              <a:ext cx="2247108" cy="1243559"/>
            </a:xfrm>
            <a:prstGeom prst="rect">
              <a:avLst/>
            </a:prstGeom>
            <a:noFill/>
            <a:ln>
              <a:noFill/>
            </a:ln>
          </p:spPr>
          <p:txBody>
            <a:bodyPr anchorCtr="0" anchor="t" bIns="50800" lIns="50800" spcFirstLastPara="1" rIns="50800" wrap="square" tIns="50800">
              <a:spAutoFit/>
            </a:bodyPr>
            <a:lstStyle/>
            <a:p>
              <a:pPr indent="0" lvl="0" marL="0" marR="0" rtl="0" algn="l">
                <a:spcBef>
                  <a:spcPts val="0"/>
                </a:spcBef>
                <a:spcAft>
                  <a:spcPts val="0"/>
                </a:spcAft>
                <a:buNone/>
              </a:pPr>
              <a:r>
                <a:rPr lang="en-US" sz="1600">
                  <a:solidFill>
                    <a:schemeClr val="lt1"/>
                  </a:solidFill>
                  <a:latin typeface="Avenir"/>
                  <a:ea typeface="Avenir"/>
                  <a:cs typeface="Avenir"/>
                  <a:sym typeface="Avenir"/>
                </a:rPr>
                <a:t>Ending project</a:t>
              </a:r>
              <a:endParaRPr/>
            </a:p>
          </p:txBody>
        </p:sp>
      </p:grpSp>
      <p:pic>
        <p:nvPicPr>
          <p:cNvPr id="218" name="Google Shape;218;p10"/>
          <p:cNvPicPr preferRelativeResize="0"/>
          <p:nvPr/>
        </p:nvPicPr>
        <p:blipFill rotWithShape="1">
          <a:blip r:embed="rId3">
            <a:alphaModFix/>
          </a:blip>
          <a:srcRect b="0" l="0" r="0" t="0"/>
          <a:stretch/>
        </p:blipFill>
        <p:spPr>
          <a:xfrm>
            <a:off x="3673366" y="993923"/>
            <a:ext cx="4981903" cy="57139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g13085f0d9eb_0_161"/>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grpSp>
        <p:nvGrpSpPr>
          <p:cNvPr id="224" name="Google Shape;224;g13085f0d9eb_0_161"/>
          <p:cNvGrpSpPr/>
          <p:nvPr/>
        </p:nvGrpSpPr>
        <p:grpSpPr>
          <a:xfrm>
            <a:off x="16" y="0"/>
            <a:ext cx="7070801" cy="762000"/>
            <a:chOff x="514350" y="2343150"/>
            <a:chExt cx="7852955" cy="762000"/>
          </a:xfrm>
        </p:grpSpPr>
        <p:sp>
          <p:nvSpPr>
            <p:cNvPr id="225" name="Google Shape;225;g13085f0d9eb_0_161"/>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6" name="Google Shape;226;g13085f0d9eb_0_161"/>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grpSp>
      <p:sp>
        <p:nvSpPr>
          <p:cNvPr id="227" name="Google Shape;227;g13085f0d9eb_0_161"/>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8" name="Google Shape;228;g13085f0d9eb_0_161"/>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9" name="Google Shape;229;g13085f0d9eb_0_161"/>
          <p:cNvSpPr/>
          <p:nvPr/>
        </p:nvSpPr>
        <p:spPr>
          <a:xfrm>
            <a:off x="815378" y="2147447"/>
            <a:ext cx="6108353" cy="2154540"/>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0" i="0" sz="6000" u="none" cap="none" strike="noStrike">
              <a:solidFill>
                <a:schemeClr val="dk1"/>
              </a:solidFill>
              <a:latin typeface="Avenir"/>
              <a:ea typeface="Avenir"/>
              <a:cs typeface="Avenir"/>
              <a:sym typeface="Avenir"/>
            </a:endParaRPr>
          </a:p>
          <a:p>
            <a:pPr indent="0" lvl="0" marL="0" marR="0" rtl="0" algn="just">
              <a:spcBef>
                <a:spcPts val="0"/>
              </a:spcBef>
              <a:spcAft>
                <a:spcPts val="0"/>
              </a:spcAft>
              <a:buNone/>
            </a:pPr>
            <a:r>
              <a:rPr lang="en-US" sz="6000">
                <a:solidFill>
                  <a:schemeClr val="dk1"/>
                </a:solidFill>
                <a:latin typeface="Avenir"/>
                <a:ea typeface="Avenir"/>
                <a:cs typeface="Avenir"/>
                <a:sym typeface="Avenir"/>
              </a:rPr>
              <a:t>3.Education</a:t>
            </a:r>
            <a:endParaRPr/>
          </a:p>
          <a:p>
            <a:pPr indent="0" lvl="0" marL="0" marR="0" rtl="0" algn="just">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230" name="Google Shape;230;g13085f0d9eb_0_161"/>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13085f0d9eb_0_172"/>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grpSp>
        <p:nvGrpSpPr>
          <p:cNvPr id="236" name="Google Shape;236;g13085f0d9eb_0_172"/>
          <p:cNvGrpSpPr/>
          <p:nvPr/>
        </p:nvGrpSpPr>
        <p:grpSpPr>
          <a:xfrm>
            <a:off x="16" y="0"/>
            <a:ext cx="7070801" cy="762000"/>
            <a:chOff x="514350" y="2343150"/>
            <a:chExt cx="7852955" cy="762000"/>
          </a:xfrm>
        </p:grpSpPr>
        <p:sp>
          <p:nvSpPr>
            <p:cNvPr id="237" name="Google Shape;237;g13085f0d9eb_0_172"/>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g13085f0d9eb_0_172"/>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Education</a:t>
              </a:r>
              <a:endParaRPr b="0" i="0" sz="2800" u="none" cap="none" strike="noStrike">
                <a:solidFill>
                  <a:schemeClr val="lt1"/>
                </a:solidFill>
                <a:latin typeface="Calibri"/>
                <a:ea typeface="Calibri"/>
                <a:cs typeface="Calibri"/>
                <a:sym typeface="Calibri"/>
              </a:endParaRPr>
            </a:p>
          </p:txBody>
        </p:sp>
      </p:grpSp>
      <p:sp>
        <p:nvSpPr>
          <p:cNvPr id="239" name="Google Shape;239;g13085f0d9eb_0_172"/>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0" name="Google Shape;240;g13085f0d9eb_0_172"/>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1" name="Google Shape;241;g13085f0d9eb_0_172"/>
          <p:cNvSpPr/>
          <p:nvPr/>
        </p:nvSpPr>
        <p:spPr>
          <a:xfrm>
            <a:off x="398283" y="1102659"/>
            <a:ext cx="6383796" cy="4738646"/>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u="sng">
                <a:solidFill>
                  <a:schemeClr val="dk1"/>
                </a:solidFill>
                <a:highlight>
                  <a:srgbClr val="FFFF00"/>
                </a:highlight>
              </a:rPr>
              <a:t>Crash Course</a:t>
            </a:r>
            <a:endParaRPr b="1" sz="2500" u="sng">
              <a:solidFill>
                <a:schemeClr val="dk1"/>
              </a:solidFill>
              <a:highlight>
                <a:srgbClr val="FFFF00"/>
              </a:highlight>
            </a:endParaRPr>
          </a:p>
          <a:p>
            <a:pPr indent="0" lvl="0" marL="0" marR="0" rtl="0" algn="l">
              <a:spcBef>
                <a:spcPts val="0"/>
              </a:spcBef>
              <a:spcAft>
                <a:spcPts val="0"/>
              </a:spcAft>
              <a:buNone/>
            </a:pPr>
            <a:r>
              <a:t/>
            </a:r>
            <a:endParaRPr b="1" sz="2500" u="sng">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Metamask Wallet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Purchase Etherium</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How to Mint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Discord Channel</a:t>
            </a:r>
            <a:endParaRPr sz="2500">
              <a:solidFill>
                <a:schemeClr val="dk1"/>
              </a:solidFill>
            </a:endParaRPr>
          </a:p>
          <a:p>
            <a:pPr indent="0" lvl="0" marL="0" marR="0" rtl="0" algn="l">
              <a:spcBef>
                <a:spcPts val="0"/>
              </a:spcBef>
              <a:spcAft>
                <a:spcPts val="0"/>
              </a:spcAft>
              <a:buNone/>
            </a:pPr>
            <a:r>
              <a:t/>
            </a:r>
            <a:endParaRPr b="1" sz="1300" u="sng">
              <a:solidFill>
                <a:schemeClr val="dk1"/>
              </a:solidFill>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242" name="Google Shape;242;g13085f0d9eb_0_172"/>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g13085f0d9eb_0_195"/>
          <p:cNvGrpSpPr/>
          <p:nvPr/>
        </p:nvGrpSpPr>
        <p:grpSpPr>
          <a:xfrm>
            <a:off x="16" y="0"/>
            <a:ext cx="7070801" cy="762000"/>
            <a:chOff x="514350" y="2343150"/>
            <a:chExt cx="7852955" cy="762000"/>
          </a:xfrm>
        </p:grpSpPr>
        <p:sp>
          <p:nvSpPr>
            <p:cNvPr id="248" name="Google Shape;248;g13085f0d9eb_0_195"/>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9" name="Google Shape;249;g13085f0d9eb_0_195"/>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Education</a:t>
              </a:r>
              <a:endParaRPr b="0" i="0" sz="2800" u="none" cap="none" strike="noStrike">
                <a:solidFill>
                  <a:schemeClr val="lt1"/>
                </a:solidFill>
                <a:latin typeface="Calibri"/>
                <a:ea typeface="Calibri"/>
                <a:cs typeface="Calibri"/>
                <a:sym typeface="Calibri"/>
              </a:endParaRPr>
            </a:p>
          </p:txBody>
        </p:sp>
      </p:grpSp>
      <p:sp>
        <p:nvSpPr>
          <p:cNvPr id="250" name="Google Shape;250;g13085f0d9eb_0_195"/>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1" name="Google Shape;251;g13085f0d9eb_0_195"/>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2" name="Google Shape;252;g13085f0d9eb_0_195"/>
          <p:cNvSpPr/>
          <p:nvPr/>
        </p:nvSpPr>
        <p:spPr>
          <a:xfrm>
            <a:off x="398283" y="1102659"/>
            <a:ext cx="6383796" cy="4738646"/>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u="sng">
                <a:solidFill>
                  <a:schemeClr val="dk1"/>
                </a:solidFill>
              </a:rPr>
              <a:t>Crash Course</a:t>
            </a:r>
            <a:endParaRPr b="1" sz="2500" u="sng">
              <a:solidFill>
                <a:schemeClr val="dk1"/>
              </a:solidFill>
            </a:endParaRPr>
          </a:p>
          <a:p>
            <a:pPr indent="0" lvl="0" marL="0" marR="0" rtl="0" algn="l">
              <a:spcBef>
                <a:spcPts val="0"/>
              </a:spcBef>
              <a:spcAft>
                <a:spcPts val="0"/>
              </a:spcAft>
              <a:buNone/>
            </a:pPr>
            <a:r>
              <a:t/>
            </a:r>
            <a:endParaRPr b="1" sz="2500" u="sng">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highlight>
                  <a:srgbClr val="FFFF00"/>
                </a:highlight>
              </a:rPr>
              <a:t>Metamask Wallet</a:t>
            </a:r>
            <a:endParaRPr sz="2500">
              <a:solidFill>
                <a:schemeClr val="dk1"/>
              </a:solidFill>
              <a:highlight>
                <a:srgbClr val="FFFF00"/>
              </a:highlight>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Purchase Etherium</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How to Mint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Discord Channel</a:t>
            </a:r>
            <a:endParaRPr sz="2500">
              <a:solidFill>
                <a:schemeClr val="dk1"/>
              </a:solidFill>
            </a:endParaRPr>
          </a:p>
          <a:p>
            <a:pPr indent="0" lvl="0" marL="0" marR="0" rtl="0" algn="l">
              <a:spcBef>
                <a:spcPts val="0"/>
              </a:spcBef>
              <a:spcAft>
                <a:spcPts val="0"/>
              </a:spcAft>
              <a:buNone/>
            </a:pPr>
            <a:r>
              <a:t/>
            </a:r>
            <a:endParaRPr b="1" sz="1300" u="sng">
              <a:solidFill>
                <a:schemeClr val="dk1"/>
              </a:solidFill>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253" name="Google Shape;253;g13085f0d9eb_0_195"/>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pic>
        <p:nvPicPr>
          <p:cNvPr id="254" name="Google Shape;254;g13085f0d9eb_0_195"/>
          <p:cNvPicPr preferRelativeResize="0"/>
          <p:nvPr/>
        </p:nvPicPr>
        <p:blipFill>
          <a:blip r:embed="rId3">
            <a:alphaModFix/>
          </a:blip>
          <a:stretch>
            <a:fillRect/>
          </a:stretch>
        </p:blipFill>
        <p:spPr>
          <a:xfrm>
            <a:off x="7599699" y="75"/>
            <a:ext cx="3796926" cy="6377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13085f0d9eb_0_208"/>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grpSp>
        <p:nvGrpSpPr>
          <p:cNvPr id="260" name="Google Shape;260;g13085f0d9eb_0_208"/>
          <p:cNvGrpSpPr/>
          <p:nvPr/>
        </p:nvGrpSpPr>
        <p:grpSpPr>
          <a:xfrm>
            <a:off x="16" y="0"/>
            <a:ext cx="7070801" cy="762000"/>
            <a:chOff x="514350" y="2343150"/>
            <a:chExt cx="7852955" cy="762000"/>
          </a:xfrm>
        </p:grpSpPr>
        <p:sp>
          <p:nvSpPr>
            <p:cNvPr id="261" name="Google Shape;261;g13085f0d9eb_0_208"/>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2" name="Google Shape;262;g13085f0d9eb_0_208"/>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Education</a:t>
              </a:r>
              <a:endParaRPr b="0" i="0" sz="2800" u="none" cap="none" strike="noStrike">
                <a:solidFill>
                  <a:schemeClr val="lt1"/>
                </a:solidFill>
                <a:latin typeface="Calibri"/>
                <a:ea typeface="Calibri"/>
                <a:cs typeface="Calibri"/>
                <a:sym typeface="Calibri"/>
              </a:endParaRPr>
            </a:p>
          </p:txBody>
        </p:sp>
      </p:grpSp>
      <p:sp>
        <p:nvSpPr>
          <p:cNvPr id="263" name="Google Shape;263;g13085f0d9eb_0_208"/>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4" name="Google Shape;264;g13085f0d9eb_0_208"/>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5" name="Google Shape;265;g13085f0d9eb_0_208"/>
          <p:cNvSpPr/>
          <p:nvPr/>
        </p:nvSpPr>
        <p:spPr>
          <a:xfrm>
            <a:off x="398283" y="1102659"/>
            <a:ext cx="6383796" cy="4738646"/>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u="sng">
                <a:solidFill>
                  <a:schemeClr val="dk1"/>
                </a:solidFill>
                <a:highlight>
                  <a:schemeClr val="lt2"/>
                </a:highlight>
              </a:rPr>
              <a:t>Crash Course</a:t>
            </a:r>
            <a:endParaRPr b="1" sz="2500" u="sng">
              <a:solidFill>
                <a:schemeClr val="dk1"/>
              </a:solidFill>
              <a:highlight>
                <a:schemeClr val="lt2"/>
              </a:highlight>
            </a:endParaRPr>
          </a:p>
          <a:p>
            <a:pPr indent="0" lvl="0" marL="0" marR="0" rtl="0" algn="l">
              <a:spcBef>
                <a:spcPts val="0"/>
              </a:spcBef>
              <a:spcAft>
                <a:spcPts val="0"/>
              </a:spcAft>
              <a:buNone/>
            </a:pPr>
            <a:r>
              <a:t/>
            </a:r>
            <a:endParaRPr b="1" sz="2500" u="sng">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Metamask Wallet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Purchase Etherium</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How to Mint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highlight>
                  <a:srgbClr val="FFFF00"/>
                </a:highlight>
              </a:rPr>
              <a:t>Discord Channel</a:t>
            </a:r>
            <a:endParaRPr sz="2500">
              <a:solidFill>
                <a:schemeClr val="dk1"/>
              </a:solidFill>
              <a:highlight>
                <a:srgbClr val="FFFF00"/>
              </a:highlight>
            </a:endParaRPr>
          </a:p>
          <a:p>
            <a:pPr indent="0" lvl="0" marL="0" marR="0" rtl="0" algn="l">
              <a:spcBef>
                <a:spcPts val="0"/>
              </a:spcBef>
              <a:spcAft>
                <a:spcPts val="0"/>
              </a:spcAft>
              <a:buNone/>
            </a:pPr>
            <a:r>
              <a:t/>
            </a:r>
            <a:endParaRPr sz="2500">
              <a:solidFill>
                <a:schemeClr val="dk1"/>
              </a:solidFill>
              <a:highlight>
                <a:srgbClr val="FFFF00"/>
              </a:highlight>
            </a:endParaRPr>
          </a:p>
          <a:p>
            <a:pPr indent="-387350" lvl="0" marL="914400" marR="0" rtl="0" algn="l">
              <a:spcBef>
                <a:spcPts val="0"/>
              </a:spcBef>
              <a:spcAft>
                <a:spcPts val="0"/>
              </a:spcAft>
              <a:buClr>
                <a:schemeClr val="dk1"/>
              </a:buClr>
              <a:buSzPts val="2500"/>
              <a:buChar char="●"/>
            </a:pPr>
            <a:r>
              <a:rPr lang="en-US" sz="2500">
                <a:solidFill>
                  <a:schemeClr val="dk1"/>
                </a:solidFill>
                <a:highlight>
                  <a:schemeClr val="lt2"/>
                </a:highlight>
              </a:rPr>
              <a:t>Private community</a:t>
            </a:r>
            <a:endParaRPr sz="2500">
              <a:solidFill>
                <a:schemeClr val="dk1"/>
              </a:solidFill>
              <a:highlight>
                <a:schemeClr val="lt2"/>
              </a:highlight>
            </a:endParaRPr>
          </a:p>
          <a:p>
            <a:pPr indent="-387350" lvl="0" marL="914400" marR="0" rtl="0" algn="l">
              <a:spcBef>
                <a:spcPts val="0"/>
              </a:spcBef>
              <a:spcAft>
                <a:spcPts val="0"/>
              </a:spcAft>
              <a:buClr>
                <a:schemeClr val="dk1"/>
              </a:buClr>
              <a:buSzPts val="2500"/>
              <a:buChar char="●"/>
            </a:pPr>
            <a:r>
              <a:rPr lang="en-US" sz="2500">
                <a:solidFill>
                  <a:schemeClr val="dk1"/>
                </a:solidFill>
                <a:highlight>
                  <a:schemeClr val="lt2"/>
                </a:highlight>
              </a:rPr>
              <a:t>gated channels</a:t>
            </a:r>
            <a:endParaRPr sz="2500">
              <a:solidFill>
                <a:schemeClr val="dk1"/>
              </a:solidFill>
              <a:highlight>
                <a:schemeClr val="lt2"/>
              </a:highlight>
            </a:endParaRPr>
          </a:p>
          <a:p>
            <a:pPr indent="-387350" lvl="0" marL="914400" marR="0" rtl="0" algn="l">
              <a:spcBef>
                <a:spcPts val="0"/>
              </a:spcBef>
              <a:spcAft>
                <a:spcPts val="0"/>
              </a:spcAft>
              <a:buClr>
                <a:schemeClr val="dk1"/>
              </a:buClr>
              <a:buSzPts val="2500"/>
              <a:buChar char="●"/>
            </a:pPr>
            <a:r>
              <a:rPr lang="en-US" sz="2500">
                <a:solidFill>
                  <a:schemeClr val="dk1"/>
                </a:solidFill>
                <a:highlight>
                  <a:schemeClr val="lt2"/>
                </a:highlight>
              </a:rPr>
              <a:t>level up mentality</a:t>
            </a:r>
            <a:endParaRPr sz="2500">
              <a:solidFill>
                <a:schemeClr val="dk1"/>
              </a:solidFill>
              <a:highlight>
                <a:schemeClr val="lt2"/>
              </a:highlight>
            </a:endParaRPr>
          </a:p>
          <a:p>
            <a:pPr indent="-387350" lvl="0" marL="914400" marR="0" rtl="0" algn="l">
              <a:spcBef>
                <a:spcPts val="0"/>
              </a:spcBef>
              <a:spcAft>
                <a:spcPts val="0"/>
              </a:spcAft>
              <a:buClr>
                <a:schemeClr val="dk1"/>
              </a:buClr>
              <a:buSzPts val="2500"/>
              <a:buChar char="●"/>
            </a:pPr>
            <a:r>
              <a:rPr lang="en-US" sz="2500">
                <a:solidFill>
                  <a:schemeClr val="dk1"/>
                </a:solidFill>
                <a:highlight>
                  <a:schemeClr val="lt2"/>
                </a:highlight>
              </a:rPr>
              <a:t>decentralized platform</a:t>
            </a:r>
            <a:endParaRPr sz="2500">
              <a:solidFill>
                <a:schemeClr val="dk1"/>
              </a:solidFill>
              <a:highlight>
                <a:schemeClr val="lt2"/>
              </a:highlight>
            </a:endParaRPr>
          </a:p>
          <a:p>
            <a:pPr indent="-387350" lvl="0" marL="914400" marR="0" rtl="0" algn="l">
              <a:spcBef>
                <a:spcPts val="0"/>
              </a:spcBef>
              <a:spcAft>
                <a:spcPts val="0"/>
              </a:spcAft>
              <a:buClr>
                <a:schemeClr val="dk1"/>
              </a:buClr>
              <a:buSzPts val="2500"/>
              <a:buChar char="●"/>
            </a:pPr>
            <a:r>
              <a:rPr lang="en-US" sz="2500">
                <a:solidFill>
                  <a:schemeClr val="dk1"/>
                </a:solidFill>
                <a:highlight>
                  <a:schemeClr val="lt2"/>
                </a:highlight>
              </a:rPr>
              <a:t>true creation ownership</a:t>
            </a:r>
            <a:endParaRPr sz="2500">
              <a:solidFill>
                <a:schemeClr val="dk1"/>
              </a:solidFill>
              <a:highlight>
                <a:schemeClr val="lt2"/>
              </a:highlight>
            </a:endParaRPr>
          </a:p>
          <a:p>
            <a:pPr indent="0" lvl="0" marL="0" marR="0" rtl="0" algn="l">
              <a:spcBef>
                <a:spcPts val="0"/>
              </a:spcBef>
              <a:spcAft>
                <a:spcPts val="0"/>
              </a:spcAft>
              <a:buNone/>
            </a:pPr>
            <a:r>
              <a:t/>
            </a:r>
            <a:endParaRPr b="1" sz="1300" u="sng">
              <a:solidFill>
                <a:schemeClr val="dk1"/>
              </a:solidFill>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266" name="Google Shape;266;g13085f0d9eb_0_208"/>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g13085f0d9eb_0_183"/>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grpSp>
        <p:nvGrpSpPr>
          <p:cNvPr id="272" name="Google Shape;272;g13085f0d9eb_0_183"/>
          <p:cNvGrpSpPr/>
          <p:nvPr/>
        </p:nvGrpSpPr>
        <p:grpSpPr>
          <a:xfrm>
            <a:off x="16" y="0"/>
            <a:ext cx="7070801" cy="762000"/>
            <a:chOff x="514350" y="2343150"/>
            <a:chExt cx="7852955" cy="762000"/>
          </a:xfrm>
        </p:grpSpPr>
        <p:sp>
          <p:nvSpPr>
            <p:cNvPr id="273" name="Google Shape;273;g13085f0d9eb_0_183"/>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4" name="Google Shape;274;g13085f0d9eb_0_183"/>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Education</a:t>
              </a:r>
              <a:endParaRPr b="0" i="0" sz="2800" u="none" cap="none" strike="noStrike">
                <a:solidFill>
                  <a:schemeClr val="lt1"/>
                </a:solidFill>
                <a:latin typeface="Calibri"/>
                <a:ea typeface="Calibri"/>
                <a:cs typeface="Calibri"/>
                <a:sym typeface="Calibri"/>
              </a:endParaRPr>
            </a:p>
          </p:txBody>
        </p:sp>
      </p:grpSp>
      <p:sp>
        <p:nvSpPr>
          <p:cNvPr id="275" name="Google Shape;275;g13085f0d9eb_0_183"/>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6" name="Google Shape;276;g13085f0d9eb_0_183"/>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7" name="Google Shape;277;g13085f0d9eb_0_183"/>
          <p:cNvSpPr/>
          <p:nvPr/>
        </p:nvSpPr>
        <p:spPr>
          <a:xfrm>
            <a:off x="398283" y="1102659"/>
            <a:ext cx="6383796" cy="4738646"/>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u="sng">
                <a:solidFill>
                  <a:schemeClr val="dk1"/>
                </a:solidFill>
              </a:rPr>
              <a:t>Crash Course</a:t>
            </a:r>
            <a:endParaRPr b="1" sz="2500" u="sng">
              <a:solidFill>
                <a:schemeClr val="dk1"/>
              </a:solidFill>
            </a:endParaRPr>
          </a:p>
          <a:p>
            <a:pPr indent="0" lvl="0" marL="0" marR="0" rtl="0" algn="l">
              <a:spcBef>
                <a:spcPts val="0"/>
              </a:spcBef>
              <a:spcAft>
                <a:spcPts val="0"/>
              </a:spcAft>
              <a:buNone/>
            </a:pPr>
            <a:r>
              <a:t/>
            </a:r>
            <a:endParaRPr b="1" sz="2500" u="sng">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Metamask Wallet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Purchase Etherium</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How to Mint</a:t>
            </a:r>
            <a:endParaRPr sz="2500">
              <a:solidFill>
                <a:schemeClr val="dk1"/>
              </a:solidFill>
            </a:endParaRPr>
          </a:p>
          <a:p>
            <a:pPr indent="-387350" lvl="0" marL="457200" marR="0" rtl="0" algn="l">
              <a:spcBef>
                <a:spcPts val="0"/>
              </a:spcBef>
              <a:spcAft>
                <a:spcPts val="0"/>
              </a:spcAft>
              <a:buClr>
                <a:schemeClr val="dk1"/>
              </a:buClr>
              <a:buSzPts val="2500"/>
              <a:buAutoNum type="alphaUcPeriod"/>
            </a:pPr>
            <a:r>
              <a:rPr lang="en-US" sz="2500">
                <a:solidFill>
                  <a:schemeClr val="dk1"/>
                </a:solidFill>
              </a:rPr>
              <a:t>Discord Channel</a:t>
            </a:r>
            <a:endParaRPr sz="2500">
              <a:solidFill>
                <a:schemeClr val="dk1"/>
              </a:solidFill>
            </a:endParaRPr>
          </a:p>
          <a:p>
            <a:pPr indent="0" lvl="0" marL="0" marR="0" rtl="0" algn="l">
              <a:spcBef>
                <a:spcPts val="0"/>
              </a:spcBef>
              <a:spcAft>
                <a:spcPts val="0"/>
              </a:spcAft>
              <a:buNone/>
            </a:pPr>
            <a:r>
              <a:t/>
            </a:r>
            <a:endParaRPr b="1" sz="1300" u="sng">
              <a:solidFill>
                <a:schemeClr val="dk1"/>
              </a:solidFill>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278" name="Google Shape;278;g13085f0d9eb_0_183"/>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pic>
        <p:nvPicPr>
          <p:cNvPr id="279" name="Google Shape;279;g13085f0d9eb_0_183"/>
          <p:cNvPicPr preferRelativeResize="0"/>
          <p:nvPr/>
        </p:nvPicPr>
        <p:blipFill>
          <a:blip r:embed="rId4">
            <a:alphaModFix/>
          </a:blip>
          <a:stretch>
            <a:fillRect/>
          </a:stretch>
        </p:blipFill>
        <p:spPr>
          <a:xfrm>
            <a:off x="25" y="-229150"/>
            <a:ext cx="12257900" cy="6636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13085f0d9eb_0_219"/>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grpSp>
        <p:nvGrpSpPr>
          <p:cNvPr id="285" name="Google Shape;285;g13085f0d9eb_0_219"/>
          <p:cNvGrpSpPr/>
          <p:nvPr/>
        </p:nvGrpSpPr>
        <p:grpSpPr>
          <a:xfrm>
            <a:off x="16" y="0"/>
            <a:ext cx="7070801" cy="762000"/>
            <a:chOff x="514350" y="2343150"/>
            <a:chExt cx="7852955" cy="762000"/>
          </a:xfrm>
        </p:grpSpPr>
        <p:sp>
          <p:nvSpPr>
            <p:cNvPr id="286" name="Google Shape;286;g13085f0d9eb_0_219"/>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7" name="Google Shape;287;g13085f0d9eb_0_219"/>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grpSp>
      <p:sp>
        <p:nvSpPr>
          <p:cNvPr id="288" name="Google Shape;288;g13085f0d9eb_0_219"/>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9" name="Google Shape;289;g13085f0d9eb_0_219"/>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0" name="Google Shape;290;g13085f0d9eb_0_219"/>
          <p:cNvSpPr/>
          <p:nvPr/>
        </p:nvSpPr>
        <p:spPr>
          <a:xfrm>
            <a:off x="815378" y="2147447"/>
            <a:ext cx="6108353" cy="2154540"/>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0" i="0" sz="6000" u="none" cap="none" strike="noStrike">
              <a:solidFill>
                <a:schemeClr val="dk1"/>
              </a:solidFill>
              <a:latin typeface="Avenir"/>
              <a:ea typeface="Avenir"/>
              <a:cs typeface="Avenir"/>
              <a:sym typeface="Avenir"/>
            </a:endParaRPr>
          </a:p>
          <a:p>
            <a:pPr indent="0" lvl="0" marL="0" marR="0" rtl="0" algn="just">
              <a:spcBef>
                <a:spcPts val="0"/>
              </a:spcBef>
              <a:spcAft>
                <a:spcPts val="0"/>
              </a:spcAft>
              <a:buNone/>
            </a:pPr>
            <a:r>
              <a:rPr lang="en-US" sz="6000">
                <a:solidFill>
                  <a:schemeClr val="dk1"/>
                </a:solidFill>
                <a:latin typeface="Avenir"/>
                <a:ea typeface="Avenir"/>
                <a:cs typeface="Avenir"/>
                <a:sym typeface="Avenir"/>
              </a:rPr>
              <a:t>3.Benefits</a:t>
            </a:r>
            <a:endParaRPr/>
          </a:p>
          <a:p>
            <a:pPr indent="0" lvl="0" marL="0" marR="0" rtl="0" algn="just">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291" name="Google Shape;291;g13085f0d9eb_0_219"/>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g13085f0d9eb_0_242"/>
          <p:cNvGrpSpPr/>
          <p:nvPr/>
        </p:nvGrpSpPr>
        <p:grpSpPr>
          <a:xfrm>
            <a:off x="16" y="0"/>
            <a:ext cx="7070801" cy="762000"/>
            <a:chOff x="514350" y="2343150"/>
            <a:chExt cx="7852955" cy="762000"/>
          </a:xfrm>
        </p:grpSpPr>
        <p:sp>
          <p:nvSpPr>
            <p:cNvPr id="297" name="Google Shape;297;g13085f0d9eb_0_242"/>
            <p:cNvSpPr/>
            <p:nvPr/>
          </p:nvSpPr>
          <p:spPr>
            <a:xfrm>
              <a:off x="514350" y="2343150"/>
              <a:ext cx="744870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8" name="Google Shape;298;g13085f0d9eb_0_242"/>
            <p:cNvSpPr txBox="1"/>
            <p:nvPr/>
          </p:nvSpPr>
          <p:spPr>
            <a:xfrm>
              <a:off x="956705" y="2518293"/>
              <a:ext cx="7410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Benefits</a:t>
              </a:r>
              <a:endParaRPr b="0" i="0" sz="2800" u="none" cap="none" strike="noStrike">
                <a:solidFill>
                  <a:schemeClr val="lt1"/>
                </a:solidFill>
                <a:latin typeface="Calibri"/>
                <a:ea typeface="Calibri"/>
                <a:cs typeface="Calibri"/>
                <a:sym typeface="Calibri"/>
              </a:endParaRPr>
            </a:p>
          </p:txBody>
        </p:sp>
      </p:grpSp>
      <p:sp>
        <p:nvSpPr>
          <p:cNvPr id="299" name="Google Shape;299;g13085f0d9eb_0_242"/>
          <p:cNvSpPr/>
          <p:nvPr/>
        </p:nvSpPr>
        <p:spPr>
          <a:xfrm rot="-5400000">
            <a:off x="-2308800" y="2308871"/>
            <a:ext cx="4687800" cy="70200"/>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0" name="Google Shape;300;g13085f0d9eb_0_242"/>
          <p:cNvSpPr/>
          <p:nvPr/>
        </p:nvSpPr>
        <p:spPr>
          <a:xfrm rot="2887581">
            <a:off x="11030999" y="374177"/>
            <a:ext cx="1676429" cy="125342"/>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1" name="Google Shape;301;g13085f0d9eb_0_242"/>
          <p:cNvSpPr/>
          <p:nvPr/>
        </p:nvSpPr>
        <p:spPr>
          <a:xfrm>
            <a:off x="343525" y="819525"/>
            <a:ext cx="6108353" cy="5302450"/>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noAutofit/>
          </a:bodyPr>
          <a:lstStyle/>
          <a:p>
            <a:pPr indent="-387350" lvl="0" marL="457200" marR="0" rtl="0" algn="just">
              <a:spcBef>
                <a:spcPts val="0"/>
              </a:spcBef>
              <a:spcAft>
                <a:spcPts val="0"/>
              </a:spcAft>
              <a:buClr>
                <a:schemeClr val="dk1"/>
              </a:buClr>
              <a:buSzPts val="2500"/>
              <a:buChar char="●"/>
            </a:pPr>
            <a:r>
              <a:rPr lang="en-US" sz="2500">
                <a:solidFill>
                  <a:schemeClr val="dk1"/>
                </a:solidFill>
              </a:rPr>
              <a:t>Cutting edge of technology</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Ability to raise capital on demand b/c of tokenization</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Future proof business</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Decentralized </a:t>
            </a:r>
            <a:r>
              <a:rPr lang="en-US" sz="2500">
                <a:solidFill>
                  <a:schemeClr val="dk1"/>
                </a:solidFill>
              </a:rPr>
              <a:t>community</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Specific content</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Stickiness: Retention and Buyin w/ Tokens</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Value model vs Sales Model</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LQM shift to value rather than sales especially for the higher grossing firms.</a:t>
            </a:r>
            <a:endParaRPr sz="2500">
              <a:solidFill>
                <a:schemeClr val="dk1"/>
              </a:solidFill>
            </a:endParaRPr>
          </a:p>
          <a:p>
            <a:pPr indent="-387350" lvl="0" marL="457200" marR="0" rtl="0" algn="just">
              <a:spcBef>
                <a:spcPts val="0"/>
              </a:spcBef>
              <a:spcAft>
                <a:spcPts val="0"/>
              </a:spcAft>
              <a:buClr>
                <a:schemeClr val="dk1"/>
              </a:buClr>
              <a:buSzPts val="2500"/>
              <a:buChar char="●"/>
            </a:pPr>
            <a:r>
              <a:rPr lang="en-US" sz="2500">
                <a:solidFill>
                  <a:schemeClr val="dk1"/>
                </a:solidFill>
              </a:rPr>
              <a:t>Bring speakers or whomever in to create cross selling synergy.</a:t>
            </a:r>
            <a:endParaRPr sz="2500">
              <a:solidFill>
                <a:schemeClr val="dk1"/>
              </a:solidFill>
            </a:endParaRPr>
          </a:p>
          <a:p>
            <a:pPr indent="0" lvl="0" marL="0" marR="0" rtl="0" algn="just">
              <a:spcBef>
                <a:spcPts val="0"/>
              </a:spcBef>
              <a:spcAft>
                <a:spcPts val="0"/>
              </a:spcAft>
              <a:buNone/>
            </a:pPr>
            <a:r>
              <a:t/>
            </a:r>
            <a:endParaRPr sz="2500">
              <a:solidFill>
                <a:schemeClr val="dk1"/>
              </a:solidFill>
            </a:endParaRPr>
          </a:p>
          <a:p>
            <a:pPr indent="0" lvl="0" marL="0" marR="0" rtl="0" algn="just">
              <a:spcBef>
                <a:spcPts val="0"/>
              </a:spcBef>
              <a:spcAft>
                <a:spcPts val="0"/>
              </a:spcAft>
              <a:buNone/>
            </a:pPr>
            <a:r>
              <a:t/>
            </a:r>
            <a:endParaRPr sz="2500">
              <a:solidFill>
                <a:schemeClr val="dk1"/>
              </a:solidFill>
            </a:endParaRPr>
          </a:p>
        </p:txBody>
      </p:sp>
      <p:sp>
        <p:nvSpPr>
          <p:cNvPr id="302" name="Google Shape;302;g13085f0d9eb_0_242"/>
          <p:cNvSpPr/>
          <p:nvPr/>
        </p:nvSpPr>
        <p:spPr>
          <a:xfrm flipH="1" rot="-2697544">
            <a:off x="6353312" y="10916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pic>
        <p:nvPicPr>
          <p:cNvPr id="303" name="Google Shape;303;g13085f0d9eb_0_242"/>
          <p:cNvPicPr preferRelativeResize="0"/>
          <p:nvPr/>
        </p:nvPicPr>
        <p:blipFill rotWithShape="1">
          <a:blip r:embed="rId3">
            <a:alphaModFix/>
          </a:blip>
          <a:srcRect b="15987" l="0" r="0" t="15980"/>
          <a:stretch/>
        </p:blipFill>
        <p:spPr>
          <a:xfrm>
            <a:off x="6386513" y="-132502"/>
            <a:ext cx="5871410" cy="6370983"/>
          </a:xfrm>
          <a:prstGeom prst="rect">
            <a:avLst/>
          </a:prstGeom>
          <a:noFill/>
          <a:ln>
            <a:noFill/>
          </a:ln>
        </p:spPr>
      </p:pic>
      <p:sp>
        <p:nvSpPr>
          <p:cNvPr id="304" name="Google Shape;304;g13085f0d9eb_0_242"/>
          <p:cNvSpPr/>
          <p:nvPr/>
        </p:nvSpPr>
        <p:spPr>
          <a:xfrm flipH="1" rot="-2697544">
            <a:off x="6136387" y="84010"/>
            <a:ext cx="593970" cy="593970"/>
          </a:xfrm>
          <a:prstGeom prst="rtTriangle">
            <a:avLst/>
          </a:prstGeom>
          <a:solidFill>
            <a:srgbClr val="163749">
              <a:alpha val="7294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3"/>
          <p:cNvPicPr preferRelativeResize="0"/>
          <p:nvPr/>
        </p:nvPicPr>
        <p:blipFill rotWithShape="1">
          <a:blip r:embed="rId3">
            <a:alphaModFix/>
          </a:blip>
          <a:srcRect b="15982" l="0" r="0" t="15983"/>
          <a:stretch/>
        </p:blipFill>
        <p:spPr>
          <a:xfrm>
            <a:off x="6386513" y="-132502"/>
            <a:ext cx="5871410" cy="6370982"/>
          </a:xfrm>
          <a:prstGeom prst="rect">
            <a:avLst/>
          </a:prstGeom>
          <a:noFill/>
          <a:ln>
            <a:noFill/>
          </a:ln>
        </p:spPr>
      </p:pic>
      <p:grpSp>
        <p:nvGrpSpPr>
          <p:cNvPr id="73" name="Google Shape;73;p3"/>
          <p:cNvGrpSpPr/>
          <p:nvPr/>
        </p:nvGrpSpPr>
        <p:grpSpPr>
          <a:xfrm>
            <a:off x="0" y="0"/>
            <a:ext cx="7070423" cy="762000"/>
            <a:chOff x="514350" y="2343150"/>
            <a:chExt cx="7852806" cy="762000"/>
          </a:xfrm>
        </p:grpSpPr>
        <p:sp>
          <p:nvSpPr>
            <p:cNvPr id="74" name="Google Shape;74;p3"/>
            <p:cNvSpPr/>
            <p:nvPr/>
          </p:nvSpPr>
          <p:spPr>
            <a:xfrm>
              <a:off x="514350" y="2343150"/>
              <a:ext cx="744855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 name="Google Shape;75;p3"/>
            <p:cNvSpPr txBox="1"/>
            <p:nvPr/>
          </p:nvSpPr>
          <p:spPr>
            <a:xfrm>
              <a:off x="956705" y="2518293"/>
              <a:ext cx="74104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Avenir"/>
                  <a:ea typeface="Avenir"/>
                  <a:cs typeface="Avenir"/>
                  <a:sym typeface="Avenir"/>
                </a:rPr>
                <a:t>THE WHY </a:t>
              </a:r>
              <a:endParaRPr b="0" i="0" sz="2800" u="none" cap="none" strike="noStrike">
                <a:solidFill>
                  <a:schemeClr val="lt1"/>
                </a:solidFill>
                <a:latin typeface="Calibri"/>
                <a:ea typeface="Calibri"/>
                <a:cs typeface="Calibri"/>
                <a:sym typeface="Calibri"/>
              </a:endParaRPr>
            </a:p>
          </p:txBody>
        </p:sp>
      </p:grpSp>
      <p:sp>
        <p:nvSpPr>
          <p:cNvPr id="76" name="Google Shape;76;p3"/>
          <p:cNvSpPr/>
          <p:nvPr/>
        </p:nvSpPr>
        <p:spPr>
          <a:xfrm rot="-5400000">
            <a:off x="-2308787" y="2308787"/>
            <a:ext cx="4687871" cy="70297"/>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 name="Google Shape;77;p3"/>
          <p:cNvSpPr/>
          <p:nvPr/>
        </p:nvSpPr>
        <p:spPr>
          <a:xfrm rot="2887283">
            <a:off x="11031070" y="374115"/>
            <a:ext cx="1676400" cy="125277"/>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 name="Google Shape;78;p3"/>
          <p:cNvSpPr/>
          <p:nvPr/>
        </p:nvSpPr>
        <p:spPr>
          <a:xfrm>
            <a:off x="398283" y="1102659"/>
            <a:ext cx="6388833" cy="4739759"/>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500" u="sng" cap="none" strike="noStrike">
                <a:solidFill>
                  <a:schemeClr val="dk1"/>
                </a:solidFill>
                <a:latin typeface="Arial"/>
                <a:ea typeface="Arial"/>
                <a:cs typeface="Arial"/>
                <a:sym typeface="Arial"/>
              </a:rPr>
              <a:t>What does a utility NFT mean for HTM?</a:t>
            </a:r>
            <a:endParaRPr b="1" i="0" sz="2500" u="sng"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sz="1300" u="sng">
              <a:solidFill>
                <a:schemeClr val="dk1"/>
              </a:solidFil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An NFT assigns a use to the multilevel tiered digital asset outside of owning a piece of artwork. In our project </a:t>
            </a:r>
            <a:r>
              <a:rPr lang="en-US" sz="1800">
                <a:solidFill>
                  <a:schemeClr val="dk1"/>
                </a:solidFill>
              </a:rPr>
              <a:t>t</a:t>
            </a:r>
            <a:r>
              <a:rPr lang="en-US" sz="1800">
                <a:solidFill>
                  <a:schemeClr val="dk1"/>
                </a:solidFill>
                <a:latin typeface="Arial"/>
                <a:ea typeface="Arial"/>
                <a:cs typeface="Arial"/>
                <a:sym typeface="Arial"/>
              </a:rPr>
              <a:t>he utility NFT can be where someone receives unique access to:</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event, </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exclusive in-person memberships, </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workshops, </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limited experiences,</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subscription membership,</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access to gated content,</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NFT access passes to exclusive offerings for top tier members,</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NFT branded marketplace billed as a monthly subscription using the $HTM token</a:t>
            </a:r>
            <a:r>
              <a:rPr lang="en-US" sz="1800">
                <a:solidFill>
                  <a:schemeClr val="dk1"/>
                </a:solidFill>
              </a:rPr>
              <a:t>, or</a:t>
            </a:r>
            <a:endParaRPr/>
          </a:p>
          <a:p>
            <a:pPr indent="-342900" lvl="0" marL="914400" marR="0" rtl="0" algn="l">
              <a:spcBef>
                <a:spcPts val="0"/>
              </a:spcBef>
              <a:spcAft>
                <a:spcPts val="0"/>
              </a:spcAft>
              <a:buClr>
                <a:schemeClr val="dk1"/>
              </a:buClr>
              <a:buSzPts val="1800"/>
              <a:buFont typeface="Arial"/>
              <a:buChar char="●"/>
            </a:pPr>
            <a:r>
              <a:rPr lang="en-US" sz="1800">
                <a:solidFill>
                  <a:schemeClr val="dk1"/>
                </a:solidFill>
              </a:rPr>
              <a:t>to l</a:t>
            </a:r>
            <a:r>
              <a:rPr lang="en-US" sz="1800">
                <a:solidFill>
                  <a:schemeClr val="dk1"/>
                </a:solidFill>
                <a:latin typeface="Arial"/>
                <a:ea typeface="Arial"/>
                <a:cs typeface="Arial"/>
                <a:sym typeface="Arial"/>
              </a:rPr>
              <a:t>et users mint membership NFT/tokens using credit cards.</a:t>
            </a:r>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79" name="Google Shape;79;p3"/>
          <p:cNvSpPr/>
          <p:nvPr/>
        </p:nvSpPr>
        <p:spPr>
          <a:xfrm flipH="1" rot="-2697521">
            <a:off x="6353218" y="109198"/>
            <a:ext cx="594152" cy="594152"/>
          </a:xfrm>
          <a:prstGeom prst="rtTriangle">
            <a:avLst/>
          </a:prstGeom>
          <a:solidFill>
            <a:srgbClr val="163749">
              <a:alpha val="72941"/>
            </a:srgbClr>
          </a:solidFill>
          <a:ln>
            <a:noFill/>
          </a:ln>
        </p:spPr>
        <p:txBody>
          <a:bodyPr anchorCtr="0" anchor="ctr" bIns="38100" lIns="38100" spcFirstLastPara="1" rIns="38100" wrap="square" tIns="381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nvSpPr>
        <p:spPr>
          <a:xfrm>
            <a:off x="752475" y="222468"/>
            <a:ext cx="1074321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NFT MEMBERSHIPS</a:t>
            </a:r>
            <a:endParaRPr/>
          </a:p>
        </p:txBody>
      </p:sp>
      <p:sp>
        <p:nvSpPr>
          <p:cNvPr id="85" name="Google Shape;85;p4"/>
          <p:cNvSpPr txBox="1"/>
          <p:nvPr/>
        </p:nvSpPr>
        <p:spPr>
          <a:xfrm>
            <a:off x="474169" y="1522719"/>
            <a:ext cx="7203600" cy="517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NFT holders can gain access to clubs</a:t>
            </a:r>
            <a:r>
              <a:rPr lang="en-US" sz="1800">
                <a:solidFill>
                  <a:schemeClr val="dk1"/>
                </a:solidFill>
              </a:rPr>
              <a:t> via </a:t>
            </a:r>
            <a:r>
              <a:rPr lang="en-US" sz="1800">
                <a:solidFill>
                  <a:schemeClr val="dk1"/>
                </a:solidFill>
                <a:latin typeface="Arial"/>
                <a:ea typeface="Arial"/>
                <a:cs typeface="Arial"/>
                <a:sym typeface="Arial"/>
              </a:rPr>
              <a:t>membership. By holding membership, NFTs can continuously unlock new value over the lifetime of membership for holders. </a:t>
            </a:r>
            <a:r>
              <a:rPr lang="en-US" sz="1800">
                <a:solidFill>
                  <a:schemeClr val="dk1"/>
                </a:solidFill>
              </a:rPr>
              <a:t>NFT </a:t>
            </a:r>
            <a:r>
              <a:rPr lang="en-US" sz="1800">
                <a:solidFill>
                  <a:schemeClr val="dk1"/>
                </a:solidFill>
              </a:rPr>
              <a:t>memberships are unlike traditional memberships that are traditionally non transferable</a:t>
            </a:r>
            <a:r>
              <a:rPr lang="en-US" sz="1800">
                <a:solidFill>
                  <a:schemeClr val="dk1"/>
                </a:solidFill>
                <a:latin typeface="Arial"/>
                <a:ea typeface="Arial"/>
                <a:cs typeface="Arial"/>
                <a:sym typeface="Arial"/>
              </a:rPr>
              <a:t>. With NFT's, the membership can increase in value, allowing members to sell their NFT memberships for a profit.</a:t>
            </a:r>
            <a:endParaRPr sz="2400">
              <a:solidFill>
                <a:schemeClr val="dk1"/>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Arial"/>
                <a:ea typeface="Arial"/>
                <a:cs typeface="Arial"/>
                <a:sym typeface="Arial"/>
              </a:rPr>
            </a:br>
            <a:r>
              <a:rPr lang="en-US" sz="1800">
                <a:solidFill>
                  <a:schemeClr val="dk1"/>
                </a:solidFill>
                <a:latin typeface="Arial"/>
                <a:ea typeface="Arial"/>
                <a:cs typeface="Arial"/>
                <a:sym typeface="Arial"/>
              </a:rPr>
              <a:t>Second, the secondary market can create an entirely new revenue stream f</a:t>
            </a:r>
            <a:r>
              <a:rPr lang="en-US" sz="1800">
                <a:solidFill>
                  <a:schemeClr val="dk1"/>
                </a:solidFill>
              </a:rPr>
              <a:t>or</a:t>
            </a:r>
            <a:r>
              <a:rPr lang="en-US" sz="1800">
                <a:solidFill>
                  <a:schemeClr val="dk1"/>
                </a:solidFill>
                <a:latin typeface="Arial"/>
                <a:ea typeface="Arial"/>
                <a:cs typeface="Arial"/>
                <a:sym typeface="Arial"/>
              </a:rPr>
              <a:t> the membership creators.</a:t>
            </a:r>
            <a:endParaRPr sz="2400">
              <a:solidFill>
                <a:schemeClr val="dk1"/>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Arial"/>
                <a:ea typeface="Arial"/>
                <a:cs typeface="Arial"/>
                <a:sym typeface="Arial"/>
              </a:rPr>
            </a:br>
            <a:r>
              <a:rPr lang="en-US" sz="1800">
                <a:solidFill>
                  <a:schemeClr val="dk1"/>
                </a:solidFill>
              </a:rPr>
              <a:t>An </a:t>
            </a:r>
            <a:r>
              <a:rPr lang="en-US" sz="1800">
                <a:solidFill>
                  <a:schemeClr val="dk1"/>
                </a:solidFill>
                <a:latin typeface="Arial"/>
                <a:ea typeface="Arial"/>
                <a:cs typeface="Arial"/>
                <a:sym typeface="Arial"/>
              </a:rPr>
              <a:t>example of a successful NFT membership is VeeFriends.  This membership entitles the members to Conference tickets, NFT drops, meetups, and more. This is just one example of what is possible with NFT memberships which verify your membership by checking your ownership of the NFT against the blockchain.</a:t>
            </a:r>
            <a:endParaRPr sz="2400">
              <a:solidFill>
                <a:schemeClr val="dk1"/>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Arial"/>
                <a:ea typeface="Arial"/>
                <a:cs typeface="Arial"/>
                <a:sym typeface="Arial"/>
              </a:rPr>
            </a:br>
            <a:endParaRPr b="1" sz="2400">
              <a:solidFill>
                <a:srgbClr val="169898"/>
              </a:solidFill>
              <a:latin typeface="Avenir"/>
              <a:ea typeface="Avenir"/>
              <a:cs typeface="Avenir"/>
              <a:sym typeface="Avenir"/>
            </a:endParaRPr>
          </a:p>
        </p:txBody>
      </p:sp>
      <p:sp>
        <p:nvSpPr>
          <p:cNvPr id="86" name="Google Shape;86;p4"/>
          <p:cNvSpPr/>
          <p:nvPr/>
        </p:nvSpPr>
        <p:spPr>
          <a:xfrm>
            <a:off x="1571852" y="-2518319"/>
            <a:ext cx="4330770" cy="9203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 name="Google Shape;87;p4"/>
          <p:cNvPicPr preferRelativeResize="0"/>
          <p:nvPr/>
        </p:nvPicPr>
        <p:blipFill rotWithShape="1">
          <a:blip r:embed="rId3">
            <a:alphaModFix/>
          </a:blip>
          <a:srcRect b="0" l="0" r="0" t="0"/>
          <a:stretch/>
        </p:blipFill>
        <p:spPr>
          <a:xfrm>
            <a:off x="6720479" y="1220413"/>
            <a:ext cx="6780927" cy="52257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nvSpPr>
        <p:spPr>
          <a:xfrm>
            <a:off x="7524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rPr>
              <a:t>NFTs as Tickets</a:t>
            </a:r>
            <a:endParaRPr/>
          </a:p>
        </p:txBody>
      </p:sp>
      <p:sp>
        <p:nvSpPr>
          <p:cNvPr id="93" name="Google Shape;93;p6"/>
          <p:cNvSpPr txBox="1"/>
          <p:nvPr/>
        </p:nvSpPr>
        <p:spPr>
          <a:xfrm>
            <a:off x="415550" y="1220425"/>
            <a:ext cx="11600700" cy="6117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150">
                <a:solidFill>
                  <a:srgbClr val="424242"/>
                </a:solidFill>
                <a:highlight>
                  <a:srgbClr val="FFFFFF"/>
                </a:highlight>
              </a:rPr>
              <a:t>Have you ever purchased a ticket for a concert, sports, or other major events through a secondary sale like a scalper? How do you know the tickets you are buying are indeed legitimate tickets from such a second party? You don't because you have no way to verify the ticket's origin or its authenticity.</a:t>
            </a:r>
            <a:endParaRPr sz="2150">
              <a:solidFill>
                <a:srgbClr val="42424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2150">
                <a:solidFill>
                  <a:schemeClr val="dk1"/>
                </a:solidFill>
                <a:highlight>
                  <a:srgbClr val="FFFFFF"/>
                </a:highlight>
              </a:rPr>
              <a:t> </a:t>
            </a:r>
            <a:endParaRPr sz="21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2150">
                <a:solidFill>
                  <a:srgbClr val="424242"/>
                </a:solidFill>
                <a:highlight>
                  <a:srgbClr val="FFFFFF"/>
                </a:highlight>
              </a:rPr>
              <a:t>Enter NFT tickets. Fans can now buy tickets to a major event, verify the authenticity and prove ownership as the physical ticket links to a digital NFT on the blockchain. Scan the QR code, and bam, and you can instantly verify the ticket's ownership.</a:t>
            </a:r>
            <a:endParaRPr sz="2150">
              <a:solidFill>
                <a:srgbClr val="42424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2150">
                <a:solidFill>
                  <a:schemeClr val="dk1"/>
                </a:solidFill>
                <a:highlight>
                  <a:srgbClr val="FFFFFF"/>
                </a:highlight>
              </a:rPr>
              <a:t> </a:t>
            </a:r>
            <a:endParaRPr sz="21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2150">
                <a:solidFill>
                  <a:srgbClr val="424242"/>
                </a:solidFill>
                <a:highlight>
                  <a:srgbClr val="FFFFFF"/>
                </a:highlight>
              </a:rPr>
              <a:t>How does this help HTM? HTM already sells tickets to workshops, but HTM has no secondary market. What happens when someone runs to the back of the room overzealously and now doesn’t want the ticket to the sold-out workshop? HTM tears up the contract. Well, how about this…</a:t>
            </a:r>
            <a:endParaRPr sz="2150">
              <a:solidFill>
                <a:srgbClr val="424242"/>
              </a:solidFill>
              <a:highlight>
                <a:srgbClr val="FFFFFF"/>
              </a:highlight>
            </a:endParaRPr>
          </a:p>
          <a:p>
            <a:pPr indent="0" lvl="0" marL="0" marR="0" rtl="0" algn="l">
              <a:spcBef>
                <a:spcPts val="0"/>
              </a:spcBef>
              <a:spcAft>
                <a:spcPts val="0"/>
              </a:spcAft>
              <a:buNone/>
            </a:pPr>
            <a:r>
              <a:t/>
            </a:r>
            <a:endParaRPr sz="2200"/>
          </a:p>
          <a:p>
            <a:pPr indent="0" lvl="0" marL="0" marR="0" rtl="0" algn="l">
              <a:spcBef>
                <a:spcPts val="0"/>
              </a:spcBef>
              <a:spcAft>
                <a:spcPts val="0"/>
              </a:spcAft>
              <a:buNone/>
            </a:pPr>
            <a:br>
              <a:rPr lang="en-US" sz="2400">
                <a:solidFill>
                  <a:schemeClr val="dk1"/>
                </a:solidFill>
                <a:latin typeface="Arial"/>
                <a:ea typeface="Arial"/>
                <a:cs typeface="Arial"/>
                <a:sym typeface="Arial"/>
              </a:rPr>
            </a:br>
            <a:endParaRPr b="1" sz="2400">
              <a:solidFill>
                <a:srgbClr val="169898"/>
              </a:solidFill>
              <a:latin typeface="Avenir"/>
              <a:ea typeface="Avenir"/>
              <a:cs typeface="Avenir"/>
              <a:sym typeface="Avenir"/>
            </a:endParaRPr>
          </a:p>
        </p:txBody>
      </p:sp>
      <p:sp>
        <p:nvSpPr>
          <p:cNvPr id="94" name="Google Shape;94;p6"/>
          <p:cNvSpPr/>
          <p:nvPr/>
        </p:nvSpPr>
        <p:spPr>
          <a:xfrm>
            <a:off x="1571852" y="-2518319"/>
            <a:ext cx="4330770" cy="9203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3085f0d9eb_0_8"/>
          <p:cNvSpPr txBox="1"/>
          <p:nvPr/>
        </p:nvSpPr>
        <p:spPr>
          <a:xfrm>
            <a:off x="7524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rPr>
              <a:t>NFTs as Tickets (Cont.)</a:t>
            </a:r>
            <a:endParaRPr/>
          </a:p>
        </p:txBody>
      </p:sp>
      <p:sp>
        <p:nvSpPr>
          <p:cNvPr id="100" name="Google Shape;100;g13085f0d9eb_0_8"/>
          <p:cNvSpPr txBox="1"/>
          <p:nvPr/>
        </p:nvSpPr>
        <p:spPr>
          <a:xfrm>
            <a:off x="415550" y="1220425"/>
            <a:ext cx="11600700" cy="7180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2350">
                <a:solidFill>
                  <a:srgbClr val="424242"/>
                </a:solidFill>
                <a:highlight>
                  <a:srgbClr val="FFFFFF"/>
                </a:highlight>
              </a:rPr>
              <a:t>If the member doesn’t want the ticket and wants to sell this ticket to someone on the secondary market, HTM can still earn a commission on the secondary sale. Ticket prices can even increase past the original purchase price, and the commissions automatically adjust according to the sale price. The secondary market can be an entirely new revenue stream for HTM, which is impossible with paper the current system.</a:t>
            </a:r>
            <a:endParaRPr sz="2350">
              <a:solidFill>
                <a:srgbClr val="424242"/>
              </a:solidFill>
              <a:highlight>
                <a:srgbClr val="FFFFFF"/>
              </a:highlight>
            </a:endParaRPr>
          </a:p>
          <a:p>
            <a:pPr indent="0" lvl="0" marL="0" rtl="0" algn="l">
              <a:lnSpc>
                <a:spcPct val="115000"/>
              </a:lnSpc>
              <a:spcBef>
                <a:spcPts val="0"/>
              </a:spcBef>
              <a:spcAft>
                <a:spcPts val="0"/>
              </a:spcAft>
              <a:buNone/>
            </a:pPr>
            <a:r>
              <a:rPr lang="en-US" sz="2350">
                <a:solidFill>
                  <a:schemeClr val="dk1"/>
                </a:solidFill>
                <a:highlight>
                  <a:srgbClr val="FFFFFF"/>
                </a:highlight>
              </a:rPr>
              <a:t> </a:t>
            </a:r>
            <a:endParaRPr sz="2350">
              <a:solidFill>
                <a:schemeClr val="dk1"/>
              </a:solidFill>
              <a:highlight>
                <a:srgbClr val="FFFFFF"/>
              </a:highlight>
            </a:endParaRPr>
          </a:p>
          <a:p>
            <a:pPr indent="0" lvl="0" marL="0" rtl="0" algn="l">
              <a:lnSpc>
                <a:spcPct val="115000"/>
              </a:lnSpc>
              <a:spcBef>
                <a:spcPts val="0"/>
              </a:spcBef>
              <a:spcAft>
                <a:spcPts val="0"/>
              </a:spcAft>
              <a:buNone/>
            </a:pPr>
            <a:r>
              <a:rPr lang="en-US" sz="2350">
                <a:solidFill>
                  <a:srgbClr val="424242"/>
                </a:solidFill>
                <a:highlight>
                  <a:srgbClr val="FFFFFF"/>
                </a:highlight>
              </a:rPr>
              <a:t>In traditional sales, you lose the touchpoint to the members that attended the event over time once the event is over. With NFT's events can continue dropping benefits to all the prior attendees because they own the NFT. It can be in invites to future events, access to coaches or management, and much more. This ability adds considerably more value to tickets than what we have today.</a:t>
            </a:r>
            <a:endParaRPr sz="2350">
              <a:solidFill>
                <a:srgbClr val="424242"/>
              </a:solidFill>
              <a:highlight>
                <a:srgbClr val="FFFFFF"/>
              </a:highlight>
            </a:endParaRPr>
          </a:p>
          <a:p>
            <a:pPr indent="0" lvl="0" marL="0" rtl="0" algn="l">
              <a:lnSpc>
                <a:spcPct val="115000"/>
              </a:lnSpc>
              <a:spcBef>
                <a:spcPts val="0"/>
              </a:spcBef>
              <a:spcAft>
                <a:spcPts val="0"/>
              </a:spcAft>
              <a:buNone/>
            </a:pPr>
            <a:r>
              <a:t/>
            </a:r>
            <a:endParaRPr sz="3150">
              <a:solidFill>
                <a:srgbClr val="424242"/>
              </a:solidFill>
              <a:highlight>
                <a:srgbClr val="FFFFFF"/>
              </a:highlight>
            </a:endParaRPr>
          </a:p>
          <a:p>
            <a:pPr indent="0" lvl="0" marL="0" marR="0" rtl="0" algn="l">
              <a:spcBef>
                <a:spcPts val="0"/>
              </a:spcBef>
              <a:spcAft>
                <a:spcPts val="0"/>
              </a:spcAft>
              <a:buNone/>
            </a:pPr>
            <a:r>
              <a:t/>
            </a:r>
            <a:endParaRPr sz="3200"/>
          </a:p>
          <a:p>
            <a:pPr indent="0" lvl="0" marL="0" marR="0" rtl="0" algn="l">
              <a:spcBef>
                <a:spcPts val="0"/>
              </a:spcBef>
              <a:spcAft>
                <a:spcPts val="0"/>
              </a:spcAft>
              <a:buNone/>
            </a:pPr>
            <a:br>
              <a:rPr lang="en-US" sz="3400">
                <a:solidFill>
                  <a:schemeClr val="dk1"/>
                </a:solidFill>
                <a:latin typeface="Arial"/>
                <a:ea typeface="Arial"/>
                <a:cs typeface="Arial"/>
                <a:sym typeface="Arial"/>
              </a:rPr>
            </a:br>
            <a:endParaRPr b="1" sz="3400">
              <a:solidFill>
                <a:srgbClr val="169898"/>
              </a:solidFill>
              <a:latin typeface="Avenir"/>
              <a:ea typeface="Avenir"/>
              <a:cs typeface="Avenir"/>
              <a:sym typeface="Avenir"/>
            </a:endParaRPr>
          </a:p>
        </p:txBody>
      </p:sp>
      <p:sp>
        <p:nvSpPr>
          <p:cNvPr id="101" name="Google Shape;101;g13085f0d9eb_0_8"/>
          <p:cNvSpPr/>
          <p:nvPr/>
        </p:nvSpPr>
        <p:spPr>
          <a:xfrm>
            <a:off x="1571852" y="-2518319"/>
            <a:ext cx="4330800" cy="9210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3085f0d9eb_0_0"/>
          <p:cNvSpPr txBox="1"/>
          <p:nvPr/>
        </p:nvSpPr>
        <p:spPr>
          <a:xfrm>
            <a:off x="8286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rPr>
              <a:t>Offering NFTs for Fractional Investment/Ownership</a:t>
            </a:r>
            <a:endParaRPr/>
          </a:p>
        </p:txBody>
      </p:sp>
      <p:sp>
        <p:nvSpPr>
          <p:cNvPr id="107" name="Google Shape;107;g13085f0d9eb_0_0"/>
          <p:cNvSpPr txBox="1"/>
          <p:nvPr/>
        </p:nvSpPr>
        <p:spPr>
          <a:xfrm>
            <a:off x="190500" y="1348150"/>
            <a:ext cx="7504800" cy="5038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950">
                <a:solidFill>
                  <a:srgbClr val="424242"/>
                </a:solidFill>
                <a:highlight>
                  <a:srgbClr val="FFFFFF"/>
                </a:highlight>
              </a:rPr>
              <a:t>Imagine any physical product delivered with an NFT. The NFT, just like in the ticket example, can verify ownership and authenticity. The NFT is the ownership contract for the product backed up to the blockchain. The blockchain also enables an entire product sales audit history</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 </a:t>
            </a:r>
            <a:endParaRPr sz="1800">
              <a:solidFill>
                <a:schemeClr val="dk1"/>
              </a:solidFill>
            </a:endParaRPr>
          </a:p>
          <a:p>
            <a:pPr indent="0" lvl="0" marL="0" marR="0" rtl="0" algn="l">
              <a:spcBef>
                <a:spcPts val="0"/>
              </a:spcBef>
              <a:spcAft>
                <a:spcPts val="0"/>
              </a:spcAft>
              <a:buNone/>
            </a:pPr>
            <a:r>
              <a:rPr lang="en-US" sz="1950">
                <a:solidFill>
                  <a:srgbClr val="424242"/>
                </a:solidFill>
                <a:highlight>
                  <a:srgbClr val="FFFFFF"/>
                </a:highlight>
              </a:rPr>
              <a:t>One example is a cask of Whiskey which verifies ownership. The Metacask sold a Cask of Whiskey as an NFT for 2.3 million dollars</a:t>
            </a:r>
            <a:r>
              <a:rPr lang="en-US" sz="1700">
                <a:solidFill>
                  <a:schemeClr val="dk1"/>
                </a:solidFill>
              </a:rPr>
              <a:t>.</a:t>
            </a:r>
            <a:endParaRPr sz="17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rPr lang="en-US" sz="1900">
                <a:solidFill>
                  <a:schemeClr val="dk1"/>
                </a:solidFill>
              </a:rPr>
              <a:t>How will this work for HTM? Each time Rjon has a great idea that Oscar says no to, Rjon could offer it to the members and the members could get to be participants and not just the audience. The event/product could be offered as one NFT with fractional ownership to crowdsource and pool the risk or to invest in a project that be profitable down the line. (Like VeeFriends Viper NFT)</a:t>
            </a:r>
            <a:endParaRPr b="1" sz="1600">
              <a:solidFill>
                <a:srgbClr val="169898"/>
              </a:solidFill>
              <a:latin typeface="Avenir"/>
              <a:ea typeface="Avenir"/>
              <a:cs typeface="Avenir"/>
              <a:sym typeface="Avenir"/>
            </a:endParaRPr>
          </a:p>
        </p:txBody>
      </p:sp>
      <p:sp>
        <p:nvSpPr>
          <p:cNvPr id="108" name="Google Shape;108;g13085f0d9eb_0_0"/>
          <p:cNvSpPr/>
          <p:nvPr/>
        </p:nvSpPr>
        <p:spPr>
          <a:xfrm>
            <a:off x="1571852" y="-2518319"/>
            <a:ext cx="4330800" cy="92100"/>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9" name="Google Shape;109;g13085f0d9eb_0_0"/>
          <p:cNvPicPr preferRelativeResize="0"/>
          <p:nvPr/>
        </p:nvPicPr>
        <p:blipFill rotWithShape="1">
          <a:blip r:embed="rId3">
            <a:alphaModFix/>
          </a:blip>
          <a:srcRect b="0" l="0" r="0" t="0"/>
          <a:stretch/>
        </p:blipFill>
        <p:spPr>
          <a:xfrm>
            <a:off x="6720479" y="1220413"/>
            <a:ext cx="6780924" cy="5225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7"/>
          <p:cNvPicPr preferRelativeResize="0"/>
          <p:nvPr/>
        </p:nvPicPr>
        <p:blipFill rotWithShape="1">
          <a:blip r:embed="rId3">
            <a:alphaModFix/>
          </a:blip>
          <a:srcRect b="15982" l="0" r="0" t="15983"/>
          <a:stretch/>
        </p:blipFill>
        <p:spPr>
          <a:xfrm>
            <a:off x="6386513" y="-132502"/>
            <a:ext cx="5871410" cy="6370982"/>
          </a:xfrm>
          <a:prstGeom prst="rect">
            <a:avLst/>
          </a:prstGeom>
          <a:noFill/>
          <a:ln>
            <a:noFill/>
          </a:ln>
        </p:spPr>
      </p:pic>
      <p:grpSp>
        <p:nvGrpSpPr>
          <p:cNvPr id="115" name="Google Shape;115;p7"/>
          <p:cNvGrpSpPr/>
          <p:nvPr/>
        </p:nvGrpSpPr>
        <p:grpSpPr>
          <a:xfrm>
            <a:off x="16" y="0"/>
            <a:ext cx="7070801" cy="821643"/>
            <a:chOff x="514350" y="2343150"/>
            <a:chExt cx="7852955" cy="821643"/>
          </a:xfrm>
        </p:grpSpPr>
        <p:sp>
          <p:nvSpPr>
            <p:cNvPr id="116" name="Google Shape;116;p7"/>
            <p:cNvSpPr/>
            <p:nvPr/>
          </p:nvSpPr>
          <p:spPr>
            <a:xfrm>
              <a:off x="514350" y="2343150"/>
              <a:ext cx="7448550" cy="762000"/>
            </a:xfrm>
            <a:prstGeom prst="rect">
              <a:avLst/>
            </a:prstGeom>
            <a:solidFill>
              <a:srgbClr val="102839"/>
            </a:solidFill>
            <a:ln cap="flat" cmpd="sng" w="12700">
              <a:solidFill>
                <a:srgbClr val="775F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7"/>
            <p:cNvSpPr txBox="1"/>
            <p:nvPr/>
          </p:nvSpPr>
          <p:spPr>
            <a:xfrm>
              <a:off x="956705" y="2518293"/>
              <a:ext cx="7410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3600">
                <a:solidFill>
                  <a:schemeClr val="lt1"/>
                </a:solidFill>
                <a:latin typeface="Calibri"/>
                <a:ea typeface="Calibri"/>
                <a:cs typeface="Calibri"/>
                <a:sym typeface="Calibri"/>
              </a:endParaRPr>
            </a:p>
          </p:txBody>
        </p:sp>
      </p:grpSp>
      <p:sp>
        <p:nvSpPr>
          <p:cNvPr id="118" name="Google Shape;118;p7"/>
          <p:cNvSpPr/>
          <p:nvPr/>
        </p:nvSpPr>
        <p:spPr>
          <a:xfrm rot="-5400000">
            <a:off x="-2308787" y="2308787"/>
            <a:ext cx="4687871" cy="70297"/>
          </a:xfrm>
          <a:prstGeom prst="rect">
            <a:avLst/>
          </a:prstGeom>
          <a:solidFill>
            <a:srgbClr val="1698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7"/>
          <p:cNvSpPr/>
          <p:nvPr/>
        </p:nvSpPr>
        <p:spPr>
          <a:xfrm rot="2887283">
            <a:off x="11031070" y="374115"/>
            <a:ext cx="1676400" cy="125277"/>
          </a:xfrm>
          <a:prstGeom prst="rect">
            <a:avLst/>
          </a:prstGeom>
          <a:solidFill>
            <a:srgbClr val="9977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7"/>
          <p:cNvSpPr/>
          <p:nvPr/>
        </p:nvSpPr>
        <p:spPr>
          <a:xfrm>
            <a:off x="631540" y="1816326"/>
            <a:ext cx="6108353" cy="3080791"/>
          </a:xfrm>
          <a:custGeom>
            <a:rect b="b" l="l" r="r" t="t"/>
            <a:pathLst>
              <a:path extrusionOk="0" h="2684785" w="6481011">
                <a:moveTo>
                  <a:pt x="0" y="488392"/>
                </a:moveTo>
                <a:cubicBezTo>
                  <a:pt x="277061" y="118483"/>
                  <a:pt x="1336174" y="545544"/>
                  <a:pt x="1678405" y="465333"/>
                </a:cubicBezTo>
                <a:cubicBezTo>
                  <a:pt x="2630237" y="451798"/>
                  <a:pt x="1252955" y="83496"/>
                  <a:pt x="2053389" y="7129"/>
                </a:cubicBezTo>
                <a:cubicBezTo>
                  <a:pt x="2245894" y="-8913"/>
                  <a:pt x="5005137" y="7129"/>
                  <a:pt x="6481011" y="7129"/>
                </a:cubicBezTo>
                <a:lnTo>
                  <a:pt x="6481011" y="2684785"/>
                </a:lnTo>
                <a:lnTo>
                  <a:pt x="16042" y="2684785"/>
                </a:lnTo>
                <a:lnTo>
                  <a:pt x="0" y="488392"/>
                </a:lnTo>
                <a:close/>
              </a:path>
            </a:pathLst>
          </a:cu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6000">
              <a:solidFill>
                <a:schemeClr val="dk1"/>
              </a:solidFill>
              <a:latin typeface="Avenir"/>
              <a:ea typeface="Avenir"/>
              <a:cs typeface="Avenir"/>
              <a:sym typeface="Avenir"/>
            </a:endParaRPr>
          </a:p>
          <a:p>
            <a:pPr indent="0" lvl="0" marL="0" marR="0" rtl="0" algn="just">
              <a:spcBef>
                <a:spcPts val="0"/>
              </a:spcBef>
              <a:spcAft>
                <a:spcPts val="0"/>
              </a:spcAft>
              <a:buNone/>
            </a:pPr>
            <a:r>
              <a:rPr lang="en-US" sz="6000">
                <a:solidFill>
                  <a:schemeClr val="dk1"/>
                </a:solidFill>
                <a:latin typeface="Avenir"/>
                <a:ea typeface="Avenir"/>
                <a:cs typeface="Avenir"/>
                <a:sym typeface="Avenir"/>
              </a:rPr>
              <a:t>2. The HOW</a:t>
            </a:r>
            <a:endParaRPr/>
          </a:p>
          <a:p>
            <a:pPr indent="0" lvl="0" marL="0" marR="0" rtl="0" algn="just">
              <a:spcBef>
                <a:spcPts val="0"/>
              </a:spcBef>
              <a:spcAft>
                <a:spcPts val="0"/>
              </a:spcAft>
              <a:buNone/>
            </a:pPr>
            <a:r>
              <a:t/>
            </a:r>
            <a:endParaRPr sz="1400">
              <a:solidFill>
                <a:srgbClr val="3F3F3F"/>
              </a:solidFill>
              <a:latin typeface="Arial"/>
              <a:ea typeface="Arial"/>
              <a:cs typeface="Arial"/>
              <a:sym typeface="Arial"/>
            </a:endParaRPr>
          </a:p>
        </p:txBody>
      </p:sp>
      <p:sp>
        <p:nvSpPr>
          <p:cNvPr id="121" name="Google Shape;121;p7"/>
          <p:cNvSpPr/>
          <p:nvPr/>
        </p:nvSpPr>
        <p:spPr>
          <a:xfrm flipH="1" rot="-2697521">
            <a:off x="6353218" y="109198"/>
            <a:ext cx="594152" cy="594152"/>
          </a:xfrm>
          <a:prstGeom prst="rtTriangle">
            <a:avLst/>
          </a:prstGeom>
          <a:solidFill>
            <a:srgbClr val="163749">
              <a:alpha val="72941"/>
            </a:srgbClr>
          </a:solidFill>
          <a:ln>
            <a:noFill/>
          </a:ln>
        </p:spPr>
        <p:txBody>
          <a:bodyPr anchorCtr="0" anchor="ctr" bIns="38100" lIns="38100" spcFirstLastPara="1" rIns="38100" wrap="square" tIns="381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74808C"/>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3085f0d9eb_0_15"/>
          <p:cNvSpPr txBox="1"/>
          <p:nvPr/>
        </p:nvSpPr>
        <p:spPr>
          <a:xfrm>
            <a:off x="752475" y="222468"/>
            <a:ext cx="10743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rPr>
              <a:t>HOW:</a:t>
            </a:r>
            <a:r>
              <a:rPr lang="en-US" sz="3200">
                <a:solidFill>
                  <a:schemeClr val="lt1"/>
                </a:solidFill>
                <a:latin typeface="Arial"/>
                <a:ea typeface="Arial"/>
                <a:cs typeface="Arial"/>
                <a:sym typeface="Arial"/>
              </a:rPr>
              <a:t> SMART CONTRACT</a:t>
            </a:r>
            <a:endParaRPr/>
          </a:p>
        </p:txBody>
      </p:sp>
      <p:sp>
        <p:nvSpPr>
          <p:cNvPr id="127" name="Google Shape;127;g13085f0d9eb_0_15"/>
          <p:cNvSpPr txBox="1"/>
          <p:nvPr/>
        </p:nvSpPr>
        <p:spPr>
          <a:xfrm>
            <a:off x="415550" y="1348150"/>
            <a:ext cx="7203600" cy="563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Smart contracts easily fulfill workflow around any start &amp; end date periods — they are contracts after all.</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Benefits:</a:t>
            </a:r>
            <a:endParaRPr/>
          </a:p>
          <a:p>
            <a:pPr indent="-3810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they can be programmed to auto-renew people, </a:t>
            </a:r>
            <a:endParaRPr/>
          </a:p>
          <a:p>
            <a:pPr indent="-3810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they can be programmed to incentivize referrals, </a:t>
            </a:r>
            <a:endParaRPr/>
          </a:p>
          <a:p>
            <a:pPr indent="-3810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they can be programmed to incentivize people to renew, and </a:t>
            </a:r>
            <a:endParaRPr sz="2400">
              <a:solidFill>
                <a:schemeClr val="dk1"/>
              </a:solidFill>
              <a:latin typeface="Arial"/>
              <a:ea typeface="Arial"/>
              <a:cs typeface="Arial"/>
              <a:sym typeface="Arial"/>
            </a:endParaRPr>
          </a:p>
          <a:p>
            <a:pPr indent="-3810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they can be programmed to automatically provide additional services to the owner of the NFT at a later point in time, forever.</a:t>
            </a:r>
            <a:endParaRPr/>
          </a:p>
          <a:p>
            <a:pPr indent="0" lvl="0" marL="0" marR="0" rtl="0" algn="l">
              <a:spcBef>
                <a:spcPts val="0"/>
              </a:spcBef>
              <a:spcAft>
                <a:spcPts val="0"/>
              </a:spcAft>
              <a:buNone/>
            </a:pPr>
            <a:br>
              <a:rPr lang="en-US" sz="2400">
                <a:solidFill>
                  <a:schemeClr val="dk1"/>
                </a:solidFill>
                <a:latin typeface="Arial"/>
                <a:ea typeface="Arial"/>
                <a:cs typeface="Arial"/>
                <a:sym typeface="Arial"/>
              </a:rPr>
            </a:br>
            <a:endParaRPr b="1" sz="2400">
              <a:solidFill>
                <a:srgbClr val="169898"/>
              </a:solidFill>
              <a:latin typeface="Avenir"/>
              <a:ea typeface="Avenir"/>
              <a:cs typeface="Avenir"/>
              <a:sym typeface="Avenir"/>
            </a:endParaRPr>
          </a:p>
        </p:txBody>
      </p:sp>
      <p:pic>
        <p:nvPicPr>
          <p:cNvPr id="128" name="Google Shape;128;g13085f0d9eb_0_15"/>
          <p:cNvPicPr preferRelativeResize="0"/>
          <p:nvPr/>
        </p:nvPicPr>
        <p:blipFill rotWithShape="1">
          <a:blip r:embed="rId3">
            <a:alphaModFix/>
          </a:blip>
          <a:srcRect b="0" l="0" r="0" t="0"/>
          <a:stretch/>
        </p:blipFill>
        <p:spPr>
          <a:xfrm>
            <a:off x="6720479" y="1220413"/>
            <a:ext cx="6780924" cy="5225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PLaw">
      <a:dk1>
        <a:srgbClr val="000000"/>
      </a:dk1>
      <a:lt1>
        <a:srgbClr val="FFFFFF"/>
      </a:lt1>
      <a:dk2>
        <a:srgbClr val="00465D"/>
      </a:dk2>
      <a:lt2>
        <a:srgbClr val="FFFEFF"/>
      </a:lt2>
      <a:accent1>
        <a:srgbClr val="A48340"/>
      </a:accent1>
      <a:accent2>
        <a:srgbClr val="169898"/>
      </a:accent2>
      <a:accent3>
        <a:srgbClr val="A30805"/>
      </a:accent3>
      <a:accent4>
        <a:srgbClr val="003C5B"/>
      </a:accent4>
      <a:accent5>
        <a:srgbClr val="0094C8"/>
      </a:accent5>
      <a:accent6>
        <a:srgbClr val="E7B13F"/>
      </a:accent6>
      <a:hlink>
        <a:srgbClr val="5FEAF2"/>
      </a:hlink>
      <a:folHlink>
        <a:srgbClr val="2B686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2019-08-20T14:14:40Z</dcterms:created>
  <dc:creator>Angela O'Brien</dc:creator>
</cp:coreProperties>
</file>